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118"/>
  </p:notesMasterIdLst>
  <p:sldIdLst>
    <p:sldId id="256" r:id="rId2"/>
    <p:sldId id="258" r:id="rId3"/>
    <p:sldId id="259" r:id="rId4"/>
    <p:sldId id="260" r:id="rId5"/>
    <p:sldId id="261" r:id="rId6"/>
    <p:sldId id="263"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4" r:id="rId24"/>
    <p:sldId id="285" r:id="rId25"/>
    <p:sldId id="287" r:id="rId26"/>
    <p:sldId id="288" r:id="rId27"/>
    <p:sldId id="290" r:id="rId28"/>
    <p:sldId id="291" r:id="rId29"/>
    <p:sldId id="292" r:id="rId30"/>
    <p:sldId id="294" r:id="rId31"/>
    <p:sldId id="295" r:id="rId32"/>
    <p:sldId id="297" r:id="rId33"/>
    <p:sldId id="298" r:id="rId34"/>
    <p:sldId id="393" r:id="rId35"/>
    <p:sldId id="299" r:id="rId36"/>
    <p:sldId id="301" r:id="rId37"/>
    <p:sldId id="302" r:id="rId38"/>
    <p:sldId id="303" r:id="rId39"/>
    <p:sldId id="305" r:id="rId40"/>
    <p:sldId id="306" r:id="rId41"/>
    <p:sldId id="307" r:id="rId42"/>
    <p:sldId id="394" r:id="rId43"/>
    <p:sldId id="308" r:id="rId44"/>
    <p:sldId id="309" r:id="rId45"/>
    <p:sldId id="310" r:id="rId46"/>
    <p:sldId id="313" r:id="rId47"/>
    <p:sldId id="314" r:id="rId48"/>
    <p:sldId id="315" r:id="rId49"/>
    <p:sldId id="316" r:id="rId50"/>
    <p:sldId id="318" r:id="rId51"/>
    <p:sldId id="319" r:id="rId52"/>
    <p:sldId id="395" r:id="rId53"/>
    <p:sldId id="320" r:id="rId54"/>
    <p:sldId id="321" r:id="rId55"/>
    <p:sldId id="322" r:id="rId56"/>
    <p:sldId id="324" r:id="rId57"/>
    <p:sldId id="325" r:id="rId58"/>
    <p:sldId id="327" r:id="rId59"/>
    <p:sldId id="329" r:id="rId60"/>
    <p:sldId id="330" r:id="rId61"/>
    <p:sldId id="331" r:id="rId62"/>
    <p:sldId id="332" r:id="rId63"/>
    <p:sldId id="333" r:id="rId64"/>
    <p:sldId id="334" r:id="rId65"/>
    <p:sldId id="335" r:id="rId66"/>
    <p:sldId id="336" r:id="rId67"/>
    <p:sldId id="396" r:id="rId68"/>
    <p:sldId id="337" r:id="rId69"/>
    <p:sldId id="338" r:id="rId70"/>
    <p:sldId id="339" r:id="rId71"/>
    <p:sldId id="340" r:id="rId72"/>
    <p:sldId id="341" r:id="rId73"/>
    <p:sldId id="342" r:id="rId74"/>
    <p:sldId id="343" r:id="rId75"/>
    <p:sldId id="345" r:id="rId76"/>
    <p:sldId id="347" r:id="rId77"/>
    <p:sldId id="348" r:id="rId78"/>
    <p:sldId id="350" r:id="rId79"/>
    <p:sldId id="351" r:id="rId80"/>
    <p:sldId id="352" r:id="rId81"/>
    <p:sldId id="397" r:id="rId82"/>
    <p:sldId id="353" r:id="rId83"/>
    <p:sldId id="354" r:id="rId84"/>
    <p:sldId id="355" r:id="rId85"/>
    <p:sldId id="357" r:id="rId86"/>
    <p:sldId id="358" r:id="rId87"/>
    <p:sldId id="398" r:id="rId88"/>
    <p:sldId id="359" r:id="rId89"/>
    <p:sldId id="360" r:id="rId90"/>
    <p:sldId id="361" r:id="rId91"/>
    <p:sldId id="362" r:id="rId92"/>
    <p:sldId id="363" r:id="rId93"/>
    <p:sldId id="364" r:id="rId94"/>
    <p:sldId id="365" r:id="rId95"/>
    <p:sldId id="366" r:id="rId96"/>
    <p:sldId id="367" r:id="rId97"/>
    <p:sldId id="368" r:id="rId98"/>
    <p:sldId id="369" r:id="rId99"/>
    <p:sldId id="370" r:id="rId100"/>
    <p:sldId id="373" r:id="rId101"/>
    <p:sldId id="374" r:id="rId102"/>
    <p:sldId id="376" r:id="rId103"/>
    <p:sldId id="377" r:id="rId104"/>
    <p:sldId id="378" r:id="rId105"/>
    <p:sldId id="379" r:id="rId106"/>
    <p:sldId id="380" r:id="rId107"/>
    <p:sldId id="382" r:id="rId108"/>
    <p:sldId id="383" r:id="rId109"/>
    <p:sldId id="384" r:id="rId110"/>
    <p:sldId id="385" r:id="rId111"/>
    <p:sldId id="386" r:id="rId112"/>
    <p:sldId id="387" r:id="rId113"/>
    <p:sldId id="389" r:id="rId114"/>
    <p:sldId id="390" r:id="rId115"/>
    <p:sldId id="391" r:id="rId116"/>
    <p:sldId id="392" r:id="rId117"/>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p:scale>
          <a:sx n="150" d="100"/>
          <a:sy n="150" d="100"/>
        </p:scale>
        <p:origin x="-1432" y="-8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commentAuthors" Target="commentAuthors.xml"/><Relationship Id="rId121" Type="http://schemas.openxmlformats.org/officeDocument/2006/relationships/presProps" Target="presProps.xml"/><Relationship Id="rId122" Type="http://schemas.openxmlformats.org/officeDocument/2006/relationships/viewProps" Target="viewProps.xml"/><Relationship Id="rId123" Type="http://schemas.openxmlformats.org/officeDocument/2006/relationships/theme" Target="theme/theme1.xml"/><Relationship Id="rId12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notesMaster" Target="notesMasters/notesMaster1.xml"/><Relationship Id="rId119" Type="http://schemas.openxmlformats.org/officeDocument/2006/relationships/printerSettings" Target="printerSettings/printerSettings1.bin"/><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6-25T15:42:42.866" idx="1">
    <p:pos x="10" y="10"/>
    <p:text>We are using Microsoft's preferred font (Segoe family), and the color R0 G114 B198 (which is one of the MS Office 2013 family of colors).</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8/4/13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To change the formatting of list numbers, click any number to select the entire list. If you select the text as well, the formatting of both the text and the numbering change.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80</a:t>
            </a:fld>
            <a:endParaRPr lang="en-US"/>
          </a:p>
        </p:txBody>
      </p:sp>
    </p:spTree>
    <p:extLst>
      <p:ext uri="{BB962C8B-B14F-4D97-AF65-F5344CB8AC3E}">
        <p14:creationId xmlns:p14="http://schemas.microsoft.com/office/powerpoint/2010/main" val="2931567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smtClean="0">
                <a:latin typeface="Segoe"/>
                <a:ea typeface="ＭＳ ゴシック"/>
              </a:rPr>
              <a:t>Take Note: Use the </a:t>
            </a:r>
            <a:r>
              <a:rPr lang="en-US" i="1" smtClean="0">
                <a:latin typeface="Segoe"/>
                <a:ea typeface="ＭＳ ゴシック"/>
              </a:rPr>
              <a:t>Tab</a:t>
            </a:r>
            <a:r>
              <a:rPr lang="en-US" smtClean="0">
                <a:latin typeface="Segoe"/>
                <a:ea typeface="ＭＳ ゴシック"/>
              </a:rPr>
              <a:t> key or </a:t>
            </a:r>
            <a:r>
              <a:rPr lang="en-US" i="1" smtClean="0">
                <a:latin typeface="Segoe"/>
                <a:ea typeface="ＭＳ ゴシック"/>
              </a:rPr>
              <a:t>Shift+Tab</a:t>
            </a:r>
            <a:r>
              <a:rPr lang="en-US" smtClean="0">
                <a:latin typeface="Segoe"/>
                <a:ea typeface="ＭＳ ゴシック"/>
              </a:rPr>
              <a:t> to move to different levels.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87</a:t>
            </a:fld>
            <a:endParaRPr lang="en-US"/>
          </a:p>
        </p:txBody>
      </p:sp>
    </p:spTree>
    <p:extLst>
      <p:ext uri="{BB962C8B-B14F-4D97-AF65-F5344CB8AC3E}">
        <p14:creationId xmlns:p14="http://schemas.microsoft.com/office/powerpoint/2010/main" val="238760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To view Tabs as they are being set, display nonprinting characters, as discussed in Lesson 1.</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97</a:t>
            </a:fld>
            <a:endParaRPr lang="en-US"/>
          </a:p>
        </p:txBody>
      </p:sp>
    </p:spTree>
    <p:extLst>
      <p:ext uri="{BB962C8B-B14F-4D97-AF65-F5344CB8AC3E}">
        <p14:creationId xmlns:p14="http://schemas.microsoft.com/office/powerpoint/2010/main" val="3062369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smtClean="0">
                <a:latin typeface="Segoe"/>
                <a:ea typeface="ＭＳ ゴシック"/>
              </a:rPr>
              <a:t>Troubleshooting: If the horizontal ruler is not visible, click the </a:t>
            </a:r>
            <a:r>
              <a:rPr lang="en-US" i="1" smtClean="0">
                <a:latin typeface="Segoe"/>
                <a:ea typeface="ＭＳ ゴシック"/>
              </a:rPr>
              <a:t>View</a:t>
            </a:r>
            <a:r>
              <a:rPr lang="en-US" smtClean="0">
                <a:latin typeface="Segoe"/>
                <a:ea typeface="ＭＳ ゴシック"/>
              </a:rPr>
              <a:t> tab, and then add a check mark by Ruler.</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100</a:t>
            </a:fld>
            <a:endParaRPr lang="en-US"/>
          </a:p>
        </p:txBody>
      </p:sp>
    </p:spTree>
    <p:extLst>
      <p:ext uri="{BB962C8B-B14F-4D97-AF65-F5344CB8AC3E}">
        <p14:creationId xmlns:p14="http://schemas.microsoft.com/office/powerpoint/2010/main" val="139699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smtClean="0">
                <a:latin typeface="Segoe"/>
                <a:ea typeface="ＭＳ ゴシック"/>
              </a:rPr>
              <a:t>Another Way: To open the Tabs dialog box, double-click any tab stop on the ruler. The Paragraph dialog box can also be accessed in the Page Layout tab. Also, you can right-click on selected text.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106</a:t>
            </a:fld>
            <a:endParaRPr lang="en-US"/>
          </a:p>
        </p:txBody>
      </p:sp>
    </p:spTree>
    <p:extLst>
      <p:ext uri="{BB962C8B-B14F-4D97-AF65-F5344CB8AC3E}">
        <p14:creationId xmlns:p14="http://schemas.microsoft.com/office/powerpoint/2010/main" val="480364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Press </a:t>
            </a:r>
            <a:r>
              <a:rPr lang="en-US" b="1" i="1" u="none" strike="noStrike" baseline="0" smtClean="0">
                <a:solidFill>
                  <a:srgbClr val="3366FF"/>
                </a:solidFill>
                <a:latin typeface="Arial"/>
                <a:ea typeface="ＭＳ ゴシック"/>
              </a:rPr>
              <a:t>Ctrl+N</a:t>
            </a:r>
            <a:r>
              <a:rPr lang="en-US" b="0" i="0" u="none" strike="noStrike" baseline="0" smtClean="0">
                <a:solidFill>
                  <a:srgbClr val="3366FF"/>
                </a:solidFill>
                <a:latin typeface="Segoe"/>
                <a:ea typeface="ＭＳ ゴシック"/>
              </a:rPr>
              <a:t> to use the shortcut key to open a new, blank document.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114</a:t>
            </a:fld>
            <a:endParaRPr lang="en-US"/>
          </a:p>
        </p:txBody>
      </p:sp>
    </p:spTree>
    <p:extLst>
      <p:ext uri="{BB962C8B-B14F-4D97-AF65-F5344CB8AC3E}">
        <p14:creationId xmlns:p14="http://schemas.microsoft.com/office/powerpoint/2010/main" val="695226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Many of the predesigned document layout options in Word 2013 make it possible to create documents, such as an index or table of contents, without setting any tabs manually.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115</a:t>
            </a:fld>
            <a:endParaRPr lang="en-US"/>
          </a:p>
        </p:txBody>
      </p:sp>
    </p:spTree>
    <p:extLst>
      <p:ext uri="{BB962C8B-B14F-4D97-AF65-F5344CB8AC3E}">
        <p14:creationId xmlns:p14="http://schemas.microsoft.com/office/powerpoint/2010/main" val="2970028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smtClean="0">
                <a:latin typeface="Segoe"/>
                <a:ea typeface="ＭＳ ゴシック"/>
              </a:rPr>
              <a:t>Another Way: You can also click to place the insertion point anywhere within the paragraph to set the indent, and then drag the first-line indent marker on the ruler (see Figure 4-3) to the place where you want the text to be indented.</a:t>
            </a:r>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9</a:t>
            </a:fld>
            <a:endParaRPr lang="en-US"/>
          </a:p>
        </p:txBody>
      </p:sp>
    </p:spTree>
    <p:extLst>
      <p:ext uri="{BB962C8B-B14F-4D97-AF65-F5344CB8AC3E}">
        <p14:creationId xmlns:p14="http://schemas.microsoft.com/office/powerpoint/2010/main" val="1558195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smtClean="0">
                <a:latin typeface="Segoe"/>
                <a:ea typeface="ＭＳ ゴシック"/>
              </a:rPr>
              <a:t>Troubleshooting: Click the </a:t>
            </a:r>
            <a:r>
              <a:rPr lang="en-US" i="1" smtClean="0">
                <a:latin typeface="Segoe"/>
                <a:ea typeface="ＭＳ ゴシック"/>
              </a:rPr>
              <a:t>View</a:t>
            </a:r>
            <a:r>
              <a:rPr lang="en-US" smtClean="0">
                <a:latin typeface="Segoe"/>
                <a:ea typeface="ＭＳ ゴシック"/>
              </a:rPr>
              <a:t> tab and choose </a:t>
            </a:r>
            <a:r>
              <a:rPr lang="en-US" i="1" smtClean="0">
                <a:latin typeface="Segoe"/>
                <a:ea typeface="ＭＳ ゴシック"/>
              </a:rPr>
              <a:t>Ruler</a:t>
            </a:r>
            <a:r>
              <a:rPr lang="en-US" smtClean="0">
                <a:latin typeface="Segoe"/>
                <a:ea typeface="ＭＳ ゴシック"/>
              </a:rPr>
              <a:t> from the Show command group.</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10</a:t>
            </a:fld>
            <a:endParaRPr lang="en-US"/>
          </a:p>
        </p:txBody>
      </p:sp>
    </p:spTree>
    <p:extLst>
      <p:ext uri="{BB962C8B-B14F-4D97-AF65-F5344CB8AC3E}">
        <p14:creationId xmlns:p14="http://schemas.microsoft.com/office/powerpoint/2010/main" val="1423629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To indent the ﬁrst line of a paragraph, click in front of the line and press </a:t>
            </a:r>
            <a:r>
              <a:rPr lang="en-US" b="0" i="1" u="none" strike="noStrike" baseline="0" smtClean="0">
                <a:latin typeface="Segoe"/>
                <a:ea typeface="ＭＳ ゴシック"/>
              </a:rPr>
              <a:t>Tab</a:t>
            </a:r>
            <a:r>
              <a:rPr lang="en-US" b="0" i="0" u="none" strike="noStrike" baseline="0" smtClean="0">
                <a:latin typeface="Segoe"/>
                <a:ea typeface="ＭＳ ゴシック"/>
              </a:rPr>
              <a:t>. To indent an entire paragraph, select the whole paragraph and press </a:t>
            </a:r>
            <a:r>
              <a:rPr lang="en-US" b="0" i="1" u="none" strike="noStrike" baseline="0" smtClean="0">
                <a:latin typeface="Segoe"/>
                <a:ea typeface="ＭＳ ゴシック"/>
              </a:rPr>
              <a:t>Tab</a:t>
            </a:r>
            <a:r>
              <a:rPr lang="en-US" b="0" i="0" u="none" strike="noStrike" baseline="0" smtClean="0">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11</a:t>
            </a:fld>
            <a:endParaRPr lang="en-US"/>
          </a:p>
        </p:txBody>
      </p:sp>
    </p:spTree>
    <p:extLst>
      <p:ext uri="{BB962C8B-B14F-4D97-AF65-F5344CB8AC3E}">
        <p14:creationId xmlns:p14="http://schemas.microsoft.com/office/powerpoint/2010/main" val="206608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smtClean="0">
                <a:latin typeface="Segoe"/>
                <a:ea typeface="ＭＳ ゴシック"/>
              </a:rPr>
              <a:t>Another Way: To access the Paragraph dialog box using the shortcut method, place the insertion point in the paragraph, and then right-click and select </a:t>
            </a:r>
            <a:r>
              <a:rPr lang="en-US" b="0" i="1" u="none" strike="noStrike" baseline="0" smtClean="0">
                <a:latin typeface="Segoe"/>
                <a:ea typeface="ＭＳ ゴシック"/>
              </a:rPr>
              <a:t>Paragraph</a:t>
            </a:r>
            <a:r>
              <a:rPr lang="en-US" b="0" i="0" u="none" strike="noStrike" baseline="0" smtClean="0">
                <a:latin typeface="Segoe"/>
                <a:ea typeface="ＭＳ ゴシック"/>
              </a:rPr>
              <a:t> from the menu that appears.</a:t>
            </a:r>
          </a:p>
          <a:p>
            <a:pPr lvl="2" rtl="0"/>
            <a:r>
              <a:rPr lang="en-US" b="0" i="0" u="none" strike="noStrike" baseline="0" smtClean="0">
                <a:latin typeface="Segoe"/>
                <a:ea typeface="ＭＳ ゴシック"/>
              </a:rPr>
              <a:t>Take Note: Changing paragraph indents can be completed using the Ruler or launch the Paragraph dialog box found on the Home or Page Layout tabs.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20</a:t>
            </a:fld>
            <a:endParaRPr lang="en-US"/>
          </a:p>
        </p:txBody>
      </p:sp>
    </p:spTree>
    <p:extLst>
      <p:ext uri="{BB962C8B-B14F-4D97-AF65-F5344CB8AC3E}">
        <p14:creationId xmlns:p14="http://schemas.microsoft.com/office/powerpoint/2010/main" val="75183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mtClean="0">
                <a:latin typeface="Segoe"/>
                <a:ea typeface="ＭＳ ゴシック"/>
              </a:rPr>
              <a:t>Take Note: Borders can also be added to pages, sections, tables, cells, graphic objects, and pictures.</a:t>
            </a:r>
          </a:p>
          <a:p>
            <a:pPr lvl="2"/>
            <a:r>
              <a:rPr lang="en-US" smtClean="0">
                <a:latin typeface="Segoe"/>
                <a:ea typeface="ＭＳ ゴシック"/>
              </a:rPr>
              <a:t>Another Way: The Borders and Shading dialog box can be accessed by clicking the drop-down arrow next to the Border </a:t>
            </a:r>
            <a:r>
              <a:rPr lang="en-US" b="1" smtClean="0">
                <a:latin typeface="Segoe"/>
                <a:ea typeface="ＭＳ ゴシック"/>
              </a:rPr>
              <a:t>[Prod: insert MA0413.jpg here]</a:t>
            </a:r>
            <a:r>
              <a:rPr lang="en-US" smtClean="0">
                <a:latin typeface="Segoe"/>
                <a:ea typeface="ＭＳ ゴシック"/>
              </a:rPr>
              <a:t> button, and then selecting </a:t>
            </a:r>
            <a:r>
              <a:rPr lang="en-US" i="1" smtClean="0">
                <a:latin typeface="Segoe"/>
                <a:ea typeface="ＭＳ ゴシック"/>
              </a:rPr>
              <a:t>Borders and Shading</a:t>
            </a:r>
            <a:r>
              <a:rPr lang="en-US" smtClean="0">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42</a:t>
            </a:fld>
            <a:endParaRPr lang="en-US"/>
          </a:p>
        </p:txBody>
      </p:sp>
    </p:spTree>
    <p:extLst>
      <p:ext uri="{BB962C8B-B14F-4D97-AF65-F5344CB8AC3E}">
        <p14:creationId xmlns:p14="http://schemas.microsoft.com/office/powerpoint/2010/main" val="898983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Select text or paragraph, click the drop-down arrow by Borders in the Paragraph group, and then click </a:t>
            </a:r>
            <a:r>
              <a:rPr lang="en-US" b="0" i="1" u="none" strike="noStrike" baseline="0" smtClean="0">
                <a:latin typeface="Segoe"/>
                <a:ea typeface="ＭＳ ゴシック"/>
              </a:rPr>
              <a:t>No Border</a:t>
            </a:r>
            <a:r>
              <a:rPr lang="en-US" b="0" i="0" u="none" strike="noStrike" baseline="0" smtClean="0">
                <a:latin typeface="Times New Roman"/>
                <a:ea typeface="ＭＳ ゴシック"/>
              </a:rPr>
              <a: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45</a:t>
            </a:fld>
            <a:endParaRPr lang="en-US"/>
          </a:p>
        </p:txBody>
      </p:sp>
    </p:spTree>
    <p:extLst>
      <p:ext uri="{BB962C8B-B14F-4D97-AF65-F5344CB8AC3E}">
        <p14:creationId xmlns:p14="http://schemas.microsoft.com/office/powerpoint/2010/main" val="1159232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mtClean="0">
                <a:latin typeface="Segoe"/>
                <a:ea typeface="ＭＳ ゴシック"/>
              </a:rPr>
              <a:t>Take Note: When using the Document Formatting group to apply paragraph spacing, the document does not need to be selected when using one of the built-in formatting commands.</a:t>
            </a:r>
          </a:p>
          <a:p>
            <a:endParaRPr lang="en-US" smtClean="0"/>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52</a:t>
            </a:fld>
            <a:endParaRPr lang="en-US"/>
          </a:p>
        </p:txBody>
      </p:sp>
    </p:spTree>
    <p:extLst>
      <p:ext uri="{BB962C8B-B14F-4D97-AF65-F5344CB8AC3E}">
        <p14:creationId xmlns:p14="http://schemas.microsoft.com/office/powerpoint/2010/main" val="594389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Take Note: To change a bulleted list to a numbered list (or vice versa), select the list and then click either the </a:t>
            </a:r>
            <a:r>
              <a:rPr lang="en-US" b="0" i="1" u="none" strike="noStrike" baseline="0" smtClean="0">
                <a:latin typeface="Segoe"/>
                <a:ea typeface="ＭＳ ゴシック"/>
              </a:rPr>
              <a:t>Bullets</a:t>
            </a:r>
            <a:r>
              <a:rPr lang="en-US" b="0" i="0" u="none" strike="noStrike" baseline="0" smtClean="0">
                <a:latin typeface="Segoe"/>
                <a:ea typeface="ＭＳ ゴシック"/>
              </a:rPr>
              <a:t> button or the </a:t>
            </a:r>
            <a:r>
              <a:rPr lang="en-US" b="0" i="1" u="none" strike="noStrike" baseline="0" smtClean="0">
                <a:latin typeface="Segoe"/>
                <a:ea typeface="ＭＳ ゴシック"/>
              </a:rPr>
              <a:t>Numbering</a:t>
            </a:r>
            <a:r>
              <a:rPr lang="en-US" b="0" i="0" u="none" strike="noStrike" baseline="0" smtClean="0">
                <a:latin typeface="Segoe"/>
                <a:ea typeface="ＭＳ ゴシック"/>
              </a:rPr>
              <a:t> button. To remove one of the bullets from the Library, open the </a:t>
            </a:r>
            <a:r>
              <a:rPr lang="en-US" b="0" i="1" u="none" strike="noStrike" baseline="0" smtClean="0">
                <a:latin typeface="Segoe"/>
                <a:ea typeface="ＭＳ ゴシック"/>
              </a:rPr>
              <a:t>Bullet</a:t>
            </a:r>
            <a:r>
              <a:rPr lang="en-US" b="0" i="0" u="none" strike="noStrike" baseline="0" smtClean="0">
                <a:latin typeface="Segoe"/>
                <a:ea typeface="ＭＳ ゴシック"/>
              </a:rPr>
              <a:t> drop-down menu; then in the Bullet Library, select the bullet and right-click to remove it.</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smtClean="0"/>
              <a:pPr>
                <a:defRPr/>
              </a:pPr>
              <a:t>62</a:t>
            </a:fld>
            <a:endParaRPr lang="en-US"/>
          </a:p>
        </p:txBody>
      </p:sp>
    </p:spTree>
    <p:extLst>
      <p:ext uri="{BB962C8B-B14F-4D97-AF65-F5344CB8AC3E}">
        <p14:creationId xmlns:p14="http://schemas.microsoft.com/office/powerpoint/2010/main" val="3860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C0CAB4-D3FA-CF44-ABFD-F6152EDD3900}" type="datetimeFigureOut">
              <a:rPr lang="en-US" smtClean="0"/>
              <a:t>8/4/13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503474-82C5-B742-AC3E-1A8D582AD7A8}" type="slidenum">
              <a:rPr lang="en-US" smtClean="0"/>
              <a:t>‹#›</a:t>
            </a:fld>
            <a:endParaRPr lang="en-US"/>
          </a:p>
        </p:txBody>
      </p:sp>
    </p:spTree>
    <p:extLst>
      <p:ext uri="{BB962C8B-B14F-4D97-AF65-F5344CB8AC3E}">
        <p14:creationId xmlns:p14="http://schemas.microsoft.com/office/powerpoint/2010/main" val="3887910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2C6"/>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Word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0072C6"/>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0072C6"/>
        </a:buClr>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0072C6"/>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1.png"/><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 Id="rId3"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eaLnBrk="1" hangingPunct="1">
              <a:defRPr/>
            </a:pPr>
            <a:r>
              <a:rPr lang="en-US" sz="4200" smtClean="0">
                <a:effectLst>
                  <a:outerShdw algn="tl">
                    <a:srgbClr val="000000"/>
                  </a:outerShdw>
                </a:effectLst>
              </a:rPr>
              <a:t>Paragraph Formatting</a:t>
            </a:r>
            <a:endParaRPr lang="en-US" sz="4200" dirty="0" smtClean="0">
              <a:effectLst>
                <a:outerShdw algn="tl">
                  <a:srgbClr val="000000"/>
                </a:outerShdw>
              </a:effectLst>
            </a:endParaRPr>
          </a:p>
        </p:txBody>
      </p:sp>
      <p:sp>
        <p:nvSpPr>
          <p:cNvPr id="2055" name="Subtitle 2"/>
          <p:cNvSpPr>
            <a:spLocks noGrp="1"/>
          </p:cNvSpPr>
          <p:nvPr>
            <p:ph type="body" idx="1"/>
          </p:nvPr>
        </p:nvSpPr>
        <p:spPr>
          <a:xfrm>
            <a:off x="304800" y="3124200"/>
            <a:ext cx="8183563" cy="1066800"/>
          </a:xfrm>
        </p:spPr>
        <p:txBody>
          <a:bodyPr lIns="182880" tIns="0"/>
          <a:lstStyle/>
          <a:p>
            <a:pPr marL="36513" indent="0" algn="r" eaLnBrk="1" hangingPunct="1">
              <a:spcBef>
                <a:spcPct val="0"/>
              </a:spcBef>
              <a:buFontTx/>
              <a:buNone/>
            </a:pPr>
            <a:r>
              <a:rPr lang="en-US" sz="2800" dirty="0" smtClean="0">
                <a:solidFill>
                  <a:srgbClr val="0072C6"/>
                </a:solidFill>
              </a:rPr>
              <a:t>Lesson 4</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Word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0072C6"/>
                </a:solidFill>
                <a:latin typeface="Segoe UI Semibold" panose="020B0702040204020203" pitchFamily="34" charset="0"/>
              </a:rPr>
              <a:t>Microsoft</a:t>
            </a:r>
            <a:r>
              <a:rPr lang="en-US" sz="4800" b="1" dirty="0" smtClean="0">
                <a:solidFill>
                  <a:srgbClr val="0072C6"/>
                </a:solidFill>
                <a:latin typeface="+mn-lt"/>
              </a:rPr>
              <a:t> Word 2013</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First-Line Indents</a:t>
            </a:r>
          </a:p>
        </p:txBody>
      </p:sp>
      <p:sp>
        <p:nvSpPr>
          <p:cNvPr id="3" name="Text Placeholder 2"/>
          <p:cNvSpPr>
            <a:spLocks noGrp="1"/>
          </p:cNvSpPr>
          <p:nvPr>
            <p:ph type="body" idx="1"/>
          </p:nvPr>
        </p:nvSpPr>
        <p:spPr/>
        <p:txBody>
          <a:bodyPr/>
          <a:lstStyle/>
          <a:p>
            <a:pPr lvl="1">
              <a:buFont typeface="+mj-lt"/>
              <a:buAutoNum type="arabicPeriod" startAt="11"/>
            </a:pPr>
            <a:r>
              <a:rPr lang="en-US" sz="2000">
                <a:solidFill>
                  <a:srgbClr val="000000"/>
                </a:solidFill>
                <a:latin typeface="Segoe"/>
                <a:ea typeface="ＭＳ ゴシック"/>
              </a:rPr>
              <a:t>Select the four paragraphs under </a:t>
            </a:r>
            <a:r>
              <a:rPr lang="en-US" sz="2000" i="1">
                <a:solidFill>
                  <a:srgbClr val="000000"/>
                </a:solidFill>
                <a:latin typeface="Segoe"/>
                <a:ea typeface="ＭＳ ゴシック"/>
              </a:rPr>
              <a:t>Introduction</a:t>
            </a:r>
            <a:r>
              <a:rPr lang="en-US" sz="2000">
                <a:solidFill>
                  <a:srgbClr val="000000"/>
                </a:solidFill>
                <a:latin typeface="Times New Roman"/>
                <a:ea typeface="ＭＳ ゴシック"/>
              </a:rPr>
              <a:t>.</a:t>
            </a:r>
          </a:p>
          <a:p>
            <a:pPr lvl="1">
              <a:buAutoNum type="arabicPeriod" startAt="11"/>
            </a:pPr>
            <a:r>
              <a:rPr lang="en-US" sz="2000">
                <a:solidFill>
                  <a:srgbClr val="000000"/>
                </a:solidFill>
                <a:latin typeface="Segoe"/>
                <a:ea typeface="ＭＳ ゴシック"/>
              </a:rPr>
              <a:t>On the horizontal ruler, press and hold the left mouse button and drag the First-line </a:t>
            </a:r>
            <a:r>
              <a:rPr lang="en-US" sz="2000" smtClean="0">
                <a:solidFill>
                  <a:srgbClr val="000000"/>
                </a:solidFill>
                <a:latin typeface="Segoe"/>
                <a:ea typeface="ＭＳ ゴシック"/>
              </a:rPr>
              <a:t>indent</a:t>
            </a:r>
            <a:r>
              <a:rPr lang="en-US" sz="2000" b="1" smtClean="0">
                <a:solidFill>
                  <a:srgbClr val="000000"/>
                </a:solidFill>
                <a:latin typeface="Segoe"/>
                <a:ea typeface="ＭＳ ゴシック"/>
              </a:rPr>
              <a:t>      </a:t>
            </a:r>
            <a:r>
              <a:rPr lang="en-US" sz="2000" smtClean="0">
                <a:solidFill>
                  <a:srgbClr val="000000"/>
                </a:solidFill>
                <a:latin typeface="Segoe"/>
                <a:ea typeface="ＭＳ ゴシック"/>
              </a:rPr>
              <a:t> </a:t>
            </a:r>
            <a:r>
              <a:rPr lang="en-US" sz="2000">
                <a:solidFill>
                  <a:srgbClr val="000000"/>
                </a:solidFill>
                <a:latin typeface="Segoe"/>
                <a:ea typeface="ＭＳ ゴシック"/>
              </a:rPr>
              <a:t>mar</a:t>
            </a:r>
            <a:r>
              <a:rPr lang="en-US" sz="2000">
                <a:solidFill>
                  <a:prstClr val="black"/>
                </a:solidFill>
                <a:latin typeface="Segoe"/>
                <a:ea typeface="ＭＳ ゴシック"/>
              </a:rPr>
              <a:t>ker to </a:t>
            </a:r>
            <a:r>
              <a:rPr lang="en-US" sz="2000" b="1">
                <a:solidFill>
                  <a:prstClr val="black"/>
                </a:solidFill>
                <a:latin typeface="Segoe"/>
                <a:ea typeface="ＭＳ ゴシック"/>
              </a:rPr>
              <a:t>0.5</a:t>
            </a:r>
            <a:r>
              <a:rPr lang="en-US" sz="2000">
                <a:solidFill>
                  <a:prstClr val="black"/>
                </a:solidFill>
                <a:latin typeface="Segoe"/>
                <a:ea typeface="ＭＳ ゴシック"/>
              </a:rPr>
              <a:t> </a:t>
            </a:r>
            <a:r>
              <a:rPr lang="en-US" sz="2000" smtClean="0">
                <a:solidFill>
                  <a:prstClr val="black"/>
                </a:solidFill>
                <a:latin typeface="Segoe"/>
                <a:ea typeface="ＭＳ ゴシック"/>
              </a:rPr>
              <a:t>inches.</a:t>
            </a:r>
          </a:p>
          <a:p>
            <a:pPr lvl="1">
              <a:buAutoNum type="arabicPeriod" startAt="11"/>
            </a:pPr>
            <a:r>
              <a:rPr lang="en-US" sz="2000" b="0" i="0" u="none" strike="noStrike" baseline="0" smtClean="0">
                <a:solidFill>
                  <a:srgbClr val="000000"/>
                </a:solidFill>
                <a:latin typeface="Segoe"/>
                <a:ea typeface="ＭＳ ゴシック"/>
              </a:rPr>
              <a:t>Select all the paragraphs under the </a:t>
            </a:r>
            <a:r>
              <a:rPr lang="en-US" sz="2000" b="0" i="1" u="none" strike="noStrike" baseline="0" smtClean="0">
                <a:solidFill>
                  <a:srgbClr val="000000"/>
                </a:solidFill>
                <a:latin typeface="Segoe"/>
                <a:ea typeface="ＭＳ ゴシック"/>
              </a:rPr>
              <a:t>General Performance Expectation Guidelines</a:t>
            </a:r>
            <a:r>
              <a:rPr lang="en-US" sz="2000" b="0" i="0" u="none" strike="noStrike" baseline="0" smtClean="0">
                <a:solidFill>
                  <a:srgbClr val="000000"/>
                </a:solidFill>
                <a:latin typeface="Times New Roman"/>
                <a:ea typeface="ＭＳ ゴシック"/>
              </a:rPr>
              <a:t>.</a:t>
            </a:r>
          </a:p>
          <a:p>
            <a:pPr lvl="1">
              <a:buAutoNum type="arabicPeriod" startAt="11"/>
            </a:pPr>
            <a:r>
              <a:rPr lang="en-US" sz="2000" b="0" i="0" u="none" strike="noStrike" baseline="0" smtClean="0">
                <a:solidFill>
                  <a:prstClr val="black"/>
                </a:solidFill>
                <a:latin typeface="Segoe"/>
                <a:ea typeface="ＭＳ ゴシック"/>
              </a:rPr>
              <a:t>On the Page Layout tab, in the Paragraph group, launch the Paragraph dialog box, and change the Special selection to </a:t>
            </a:r>
            <a:r>
              <a:rPr lang="en-US" sz="2000" b="1" i="0" u="none" strike="noStrike" baseline="0" smtClean="0">
                <a:solidFill>
                  <a:prstClr val="black"/>
                </a:solidFill>
                <a:latin typeface="Segoe"/>
                <a:ea typeface="ＭＳ ゴシック"/>
              </a:rPr>
              <a:t>First Line</a:t>
            </a:r>
            <a:r>
              <a:rPr lang="en-US" sz="2000" b="0" i="0" u="none" strike="noStrike" baseline="0" smtClean="0">
                <a:solidFill>
                  <a:prstClr val="black"/>
                </a:solidFill>
                <a:latin typeface="Segoe"/>
                <a:ea typeface="ＭＳ ゴシック"/>
              </a:rPr>
              <a:t> by clicking the drop-down arrow. Click </a:t>
            </a:r>
            <a:r>
              <a:rPr lang="en-US" sz="2000" b="1" i="0" u="none" strike="noStrike" baseline="0" smtClean="0">
                <a:solidFill>
                  <a:prstClr val="black"/>
                </a:solidFill>
                <a:latin typeface="Segoe"/>
                <a:ea typeface="ＭＳ ゴシック"/>
              </a:rPr>
              <a:t>OK</a:t>
            </a:r>
            <a:r>
              <a:rPr lang="en-US" sz="2000" b="0" i="0" u="none" strike="noStrike" baseline="0" smtClean="0">
                <a:solidFill>
                  <a:prstClr val="black"/>
                </a:solidFill>
                <a:latin typeface="Segoe"/>
                <a:ea typeface="ＭＳ ゴシック"/>
              </a:rPr>
              <a:t> to accept the default setting of 0.5 inches.</a:t>
            </a:r>
          </a:p>
          <a:p>
            <a:pPr lvl="1">
              <a:buAutoNum type="arabicPeriod" startAt="11"/>
            </a:pPr>
            <a:r>
              <a:rPr lang="en-US" sz="2000" b="0" i="0" u="none" strike="noStrike" baseline="0" smtClean="0">
                <a:solidFill>
                  <a:prstClr val="black"/>
                </a:solidFill>
                <a:latin typeface="Segoe"/>
                <a:ea typeface="ＭＳ ゴシック"/>
              </a:rPr>
              <a:t>Select both paragraphs under the </a:t>
            </a:r>
            <a:r>
              <a:rPr lang="en-US" sz="2000" b="0" i="1" u="none" strike="noStrike" baseline="0" smtClean="0">
                <a:solidFill>
                  <a:prstClr val="black"/>
                </a:solidFill>
                <a:latin typeface="Segoe"/>
                <a:ea typeface="ＭＳ ゴシック"/>
              </a:rPr>
              <a:t>Equal Employment Opportunity and Diversity</a:t>
            </a:r>
            <a:r>
              <a:rPr lang="en-US" sz="2000" b="0" i="0" u="none" strike="noStrike" baseline="0" smtClean="0">
                <a:solidFill>
                  <a:prstClr val="black"/>
                </a:solidFill>
                <a:latin typeface="Times New Roman"/>
                <a:ea typeface="ＭＳ ゴシック"/>
              </a:rPr>
              <a:t>.</a:t>
            </a:r>
          </a:p>
          <a:p>
            <a:pPr lvl="1">
              <a:buAutoNum type="arabicPeriod" startAt="11"/>
            </a:pPr>
            <a:r>
              <a:rPr lang="en-US" sz="2000" b="0" i="0" u="none" strike="noStrike" baseline="0" smtClean="0">
                <a:solidFill>
                  <a:prstClr val="black"/>
                </a:solidFill>
                <a:latin typeface="Segoe"/>
                <a:ea typeface="ＭＳ ゴシック"/>
              </a:rPr>
              <a:t>Right-click and select </a:t>
            </a:r>
            <a:r>
              <a:rPr lang="en-US" sz="2000" b="1" i="0" u="none" strike="noStrike" baseline="0" smtClean="0">
                <a:solidFill>
                  <a:prstClr val="black"/>
                </a:solidFill>
                <a:latin typeface="Segoe"/>
                <a:ea typeface="ＭＳ ゴシック"/>
              </a:rPr>
              <a:t>Paragraph</a:t>
            </a:r>
            <a:r>
              <a:rPr lang="en-US" sz="2000" b="0" i="0" u="none" strike="noStrike" baseline="0" smtClean="0">
                <a:solidFill>
                  <a:prstClr val="black"/>
                </a:solidFill>
                <a:latin typeface="Segoe"/>
                <a:ea typeface="ＭＳ ゴシック"/>
              </a:rPr>
              <a:t>—this is another way to open the Paragraph dialog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Screen shot 2013-08-04 at 5.2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2209800"/>
            <a:ext cx="310146" cy="319007"/>
          </a:xfrm>
          <a:prstGeom prst="rect">
            <a:avLst/>
          </a:prstGeom>
        </p:spPr>
      </p:pic>
    </p:spTree>
    <p:extLst>
      <p:ext uri="{BB962C8B-B14F-4D97-AF65-F5344CB8AC3E}">
        <p14:creationId xmlns:p14="http://schemas.microsoft.com/office/powerpoint/2010/main" val="12955913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Tabs on the Ruler</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t>
            </a:r>
            <a:r>
              <a:rPr lang="en-US" b="1" i="1" u="none" strike="noStrike" baseline="0" smtClean="0">
                <a:latin typeface="Segoe"/>
                <a:ea typeface="ＭＳ ゴシック"/>
              </a:rPr>
              <a:t>Per Diem</a:t>
            </a:r>
            <a:r>
              <a:rPr lang="en-US" b="0" i="0" u="none" strike="noStrike" baseline="0" smtClean="0">
                <a:latin typeface="Segoe"/>
                <a:ea typeface="ＭＳ ゴシック"/>
              </a:rPr>
              <a:t> from the data files for this lesson.</a:t>
            </a:r>
          </a:p>
          <a:p>
            <a:pPr lvl="1" rtl="0"/>
            <a:r>
              <a:rPr lang="en-US" b="0" i="0" u="none" strike="noStrike" baseline="0" smtClean="0">
                <a:solidFill>
                  <a:prstClr val="black"/>
                </a:solidFill>
                <a:latin typeface="Segoe"/>
                <a:ea typeface="ＭＳ ゴシック"/>
              </a:rPr>
              <a:t>On the Home tab in the Para</a:t>
            </a:r>
            <a:r>
              <a:rPr lang="en-US" b="0" i="0" u="none" strike="noStrike" baseline="0" smtClean="0">
                <a:solidFill>
                  <a:srgbClr val="000000"/>
                </a:solidFill>
                <a:latin typeface="Segoe"/>
                <a:ea typeface="ＭＳ ゴシック"/>
              </a:rPr>
              <a:t>graph group, click the </a:t>
            </a:r>
            <a:r>
              <a:rPr lang="en-US" b="1" i="0" u="none" strike="noStrike" baseline="0" smtClean="0">
                <a:solidFill>
                  <a:srgbClr val="000000"/>
                </a:solidFill>
                <a:latin typeface="Segoe"/>
                <a:ea typeface="ＭＳ ゴシック"/>
              </a:rPr>
              <a:t>Show/Hide ( ¶ ) </a:t>
            </a:r>
            <a:r>
              <a:rPr lang="en-US" b="0" i="0" u="none" strike="noStrike" baseline="0" smtClean="0">
                <a:solidFill>
                  <a:srgbClr val="000000"/>
                </a:solidFill>
                <a:latin typeface="Segoe"/>
                <a:ea typeface="ＭＳ ゴシック"/>
              </a:rPr>
              <a:t>button to show nonprinting characters.</a:t>
            </a:r>
          </a:p>
          <a:p>
            <a:pPr lvl="1" rtl="0"/>
            <a:r>
              <a:rPr lang="en-US" b="0" i="0" u="none" strike="noStrike" baseline="0" smtClean="0">
                <a:solidFill>
                  <a:srgbClr val="000000"/>
                </a:solidFill>
                <a:latin typeface="Segoe"/>
                <a:ea typeface="ＭＳ ゴシック"/>
              </a:rPr>
              <a:t>Place the insertion point on the blank line below the </a:t>
            </a:r>
            <a:r>
              <a:rPr lang="en-US" b="0" i="1" u="none" strike="noStrike" baseline="0" smtClean="0">
                <a:solidFill>
                  <a:srgbClr val="000000"/>
                </a:solidFill>
                <a:latin typeface="Segoe"/>
                <a:ea typeface="ＭＳ ゴシック"/>
              </a:rPr>
              <a:t>Meals &amp; Incidentals Breakdow</a:t>
            </a:r>
            <a:r>
              <a:rPr lang="en-US" b="0" i="0" u="none" strike="noStrike" baseline="0" smtClean="0">
                <a:solidFill>
                  <a:srgbClr val="000000"/>
                </a:solidFill>
                <a:latin typeface="Segoe"/>
                <a:ea typeface="ＭＳ ゴシック"/>
              </a:rPr>
              <a:t>n heading.</a:t>
            </a:r>
          </a:p>
          <a:p>
            <a:pPr lvl="1"/>
            <a:r>
              <a:rPr lang="en-US">
                <a:solidFill>
                  <a:srgbClr val="000000"/>
                </a:solidFill>
                <a:latin typeface="Segoe"/>
                <a:ea typeface="ＭＳ ゴシック"/>
              </a:rPr>
              <a:t>Click the tab selector at the left of the ruler until the </a:t>
            </a:r>
            <a:r>
              <a:rPr lang="en-US" smtClean="0">
                <a:solidFill>
                  <a:srgbClr val="000000"/>
                </a:solidFill>
                <a:latin typeface="Segoe"/>
                <a:ea typeface="ＭＳ ゴシック"/>
              </a:rPr>
              <a:t>Center       tab </a:t>
            </a:r>
            <a:r>
              <a:rPr lang="en-US">
                <a:solidFill>
                  <a:srgbClr val="000000"/>
                </a:solidFill>
                <a:latin typeface="Segoe"/>
                <a:ea typeface="ＭＳ ゴシック"/>
              </a:rPr>
              <a:t>appears. The tab selector and horizontal ruler are shown </a:t>
            </a:r>
            <a:r>
              <a:rPr lang="en-US" smtClean="0">
                <a:solidFill>
                  <a:srgbClr val="000000"/>
                </a:solidFill>
                <a:latin typeface="Segoe"/>
                <a:ea typeface="ＭＳ ゴシック"/>
              </a:rPr>
              <a:t>below, </a:t>
            </a:r>
            <a:r>
              <a:rPr lang="en-US">
                <a:solidFill>
                  <a:srgbClr val="000000"/>
                </a:solidFill>
                <a:latin typeface="Segoe"/>
                <a:ea typeface="ＭＳ ゴシック"/>
              </a:rPr>
              <a:t>displaying the different types of tabs. </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100</a:t>
            </a:fld>
            <a:endParaRPr lang="en-US" dirty="0"/>
          </a:p>
        </p:txBody>
      </p:sp>
      <p:pic>
        <p:nvPicPr>
          <p:cNvPr id="7" name="Picture 6" descr="04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724400"/>
            <a:ext cx="7442864" cy="1387484"/>
          </a:xfrm>
          <a:prstGeom prst="rect">
            <a:avLst/>
          </a:prstGeom>
        </p:spPr>
      </p:pic>
      <p:pic>
        <p:nvPicPr>
          <p:cNvPr id="8" name="Picture 7" descr="Screen shot 2013-08-04 at 6.45.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697" y="3735977"/>
            <a:ext cx="364253" cy="378823"/>
          </a:xfrm>
          <a:prstGeom prst="rect">
            <a:avLst/>
          </a:prstGeom>
        </p:spPr>
      </p:pic>
    </p:spTree>
    <p:extLst>
      <p:ext uri="{BB962C8B-B14F-4D97-AF65-F5344CB8AC3E}">
        <p14:creationId xmlns:p14="http://schemas.microsoft.com/office/powerpoint/2010/main" val="38325170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Tabs on the Ruler</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prstClr val="black"/>
                </a:solidFill>
                <a:latin typeface="Segoe"/>
                <a:ea typeface="ＭＳ ゴシック"/>
              </a:rPr>
              <a:t>Click the ruler at the </a:t>
            </a:r>
            <a:r>
              <a:rPr lang="en-US" sz="2000" b="1" i="0" u="none" strike="noStrike" baseline="0" smtClean="0">
                <a:solidFill>
                  <a:prstClr val="black"/>
                </a:solidFill>
                <a:latin typeface="Segoe"/>
                <a:ea typeface="ＭＳ ゴシック"/>
              </a:rPr>
              <a:t>2.5-inch</a:t>
            </a:r>
            <a:r>
              <a:rPr lang="en-US" sz="2000" b="0" i="0" u="none" strike="noStrike" baseline="0" smtClean="0">
                <a:solidFill>
                  <a:prstClr val="black"/>
                </a:solidFill>
                <a:latin typeface="Segoe"/>
                <a:ea typeface="ＭＳ ゴシック"/>
              </a:rPr>
              <a:t> mark to set a Center tab. The Center tab appears as an inverted </a:t>
            </a:r>
            <a:r>
              <a:rPr lang="en-US" sz="2000" b="0" i="1" u="none" strike="noStrike" baseline="0" smtClean="0">
                <a:solidFill>
                  <a:prstClr val="black"/>
                </a:solidFill>
                <a:latin typeface="Segoe"/>
                <a:ea typeface="ＭＳ ゴシック"/>
              </a:rPr>
              <a:t>T</a:t>
            </a:r>
            <a:r>
              <a:rPr lang="en-US" sz="2000" b="0" i="0" u="none" strike="noStrike" baseline="0" smtClean="0">
                <a:solidFill>
                  <a:prstClr val="black"/>
                </a:solidFill>
                <a:latin typeface="Times New Roman"/>
                <a:ea typeface="ＭＳ ゴシック"/>
              </a:rPr>
              <a:t>.</a:t>
            </a:r>
          </a:p>
          <a:p>
            <a:pPr lvl="1">
              <a:buFont typeface="+mj-lt"/>
              <a:buAutoNum type="arabicPeriod" startAt="5"/>
            </a:pPr>
            <a:r>
              <a:rPr lang="en-US" sz="2000">
                <a:solidFill>
                  <a:prstClr val="black"/>
                </a:solidFill>
                <a:latin typeface="Segoe"/>
                <a:ea typeface="ＭＳ ゴシック"/>
              </a:rPr>
              <a:t>Click the ruler at the </a:t>
            </a:r>
            <a:r>
              <a:rPr lang="en-US" sz="2000" b="1">
                <a:solidFill>
                  <a:prstClr val="black"/>
                </a:solidFill>
                <a:latin typeface="Segoe"/>
                <a:ea typeface="ＭＳ ゴシック"/>
              </a:rPr>
              <a:t>4-inch</a:t>
            </a:r>
            <a:r>
              <a:rPr lang="en-US" sz="2000">
                <a:solidFill>
                  <a:prstClr val="black"/>
                </a:solidFill>
                <a:latin typeface="Segoe"/>
                <a:ea typeface="ＭＳ ゴシック"/>
              </a:rPr>
              <a:t> mark to set a Center</a:t>
            </a:r>
            <a:r>
              <a:rPr lang="en-US" sz="2000" b="1">
                <a:solidFill>
                  <a:prstClr val="black"/>
                </a:solidFill>
                <a:latin typeface="Segoe"/>
                <a:ea typeface="ＭＳ ゴシック"/>
              </a:rPr>
              <a:t> </a:t>
            </a:r>
            <a:r>
              <a:rPr lang="en-US" sz="2000">
                <a:solidFill>
                  <a:prstClr val="black"/>
                </a:solidFill>
                <a:latin typeface="Segoe"/>
                <a:ea typeface="ＭＳ ゴシック"/>
              </a:rPr>
              <a:t>tab. The ruler shows two tabs settings.</a:t>
            </a:r>
          </a:p>
          <a:p>
            <a:pPr lvl="1">
              <a:buAutoNum type="arabicPeriod" startAt="5"/>
            </a:pPr>
            <a:r>
              <a:rPr lang="en-US" sz="2000">
                <a:solidFill>
                  <a:prstClr val="black"/>
                </a:solidFill>
                <a:latin typeface="Segoe"/>
                <a:ea typeface="ＭＳ ゴシック"/>
              </a:rPr>
              <a:t>Press</a:t>
            </a:r>
            <a:r>
              <a:rPr lang="en-US" sz="2000" b="1">
                <a:solidFill>
                  <a:prstClr val="black"/>
                </a:solidFill>
                <a:latin typeface="Segoe"/>
                <a:ea typeface="ＭＳ ゴシック"/>
              </a:rPr>
              <a:t> Tab </a:t>
            </a:r>
            <a:r>
              <a:rPr lang="en-US" sz="2000">
                <a:solidFill>
                  <a:prstClr val="black"/>
                </a:solidFill>
                <a:latin typeface="Segoe"/>
                <a:ea typeface="ＭＳ ゴシック"/>
              </a:rPr>
              <a:t>and type </a:t>
            </a:r>
            <a:r>
              <a:rPr lang="en-US" sz="2000" b="1">
                <a:solidFill>
                  <a:prstClr val="black"/>
                </a:solidFill>
                <a:latin typeface="Segoe"/>
                <a:ea typeface="ＭＳ ゴシック"/>
              </a:rPr>
              <a:t>Chicago</a:t>
            </a:r>
            <a:r>
              <a:rPr lang="en-US" sz="2000">
                <a:solidFill>
                  <a:prstClr val="black"/>
                </a:solidFill>
                <a:latin typeface="Times New Roman"/>
                <a:ea typeface="ＭＳ ゴシック"/>
              </a:rPr>
              <a:t>.</a:t>
            </a:r>
          </a:p>
          <a:p>
            <a:pPr lvl="1">
              <a:buAutoNum type="arabicPeriod" startAt="5"/>
            </a:pPr>
            <a:r>
              <a:rPr lang="en-US" sz="2000">
                <a:solidFill>
                  <a:prstClr val="black"/>
                </a:solidFill>
                <a:latin typeface="Segoe"/>
                <a:ea typeface="ＭＳ ゴシック"/>
              </a:rPr>
              <a:t>Press</a:t>
            </a:r>
            <a:r>
              <a:rPr lang="en-US" sz="2000" b="1">
                <a:solidFill>
                  <a:prstClr val="black"/>
                </a:solidFill>
                <a:latin typeface="Segoe"/>
                <a:ea typeface="ＭＳ ゴシック"/>
              </a:rPr>
              <a:t> Tab </a:t>
            </a:r>
            <a:r>
              <a:rPr lang="en-US" sz="2000">
                <a:solidFill>
                  <a:prstClr val="black"/>
                </a:solidFill>
                <a:latin typeface="Segoe"/>
                <a:ea typeface="ＭＳ ゴシック"/>
              </a:rPr>
              <a:t>and type </a:t>
            </a:r>
            <a:r>
              <a:rPr lang="en-US" sz="2000" b="1">
                <a:solidFill>
                  <a:prstClr val="black"/>
                </a:solidFill>
                <a:latin typeface="Segoe"/>
                <a:ea typeface="ＭＳ ゴシック"/>
              </a:rPr>
              <a:t>New York</a:t>
            </a:r>
            <a:r>
              <a:rPr lang="en-US" sz="2000">
                <a:solidFill>
                  <a:prstClr val="black"/>
                </a:solidFill>
                <a:latin typeface="Times New Roman"/>
                <a:ea typeface="ＭＳ ゴシック"/>
              </a:rPr>
              <a:t>.</a:t>
            </a:r>
          </a:p>
          <a:p>
            <a:pPr lvl="1">
              <a:buAutoNum type="arabicPeriod" startAt="5"/>
            </a:pPr>
            <a:r>
              <a:rPr lang="en-US" sz="2000">
                <a:solidFill>
                  <a:prstClr val="black"/>
                </a:solidFill>
                <a:latin typeface="Segoe"/>
                <a:ea typeface="ＭＳ ゴシック"/>
              </a:rPr>
              <a:t>Select the list of words starting with </a:t>
            </a:r>
            <a:r>
              <a:rPr lang="en-US" sz="2000" i="1">
                <a:solidFill>
                  <a:prstClr val="black"/>
                </a:solidFill>
                <a:latin typeface="Segoe"/>
                <a:ea typeface="ＭＳ ゴシック"/>
              </a:rPr>
              <a:t>Breakfast</a:t>
            </a:r>
            <a:r>
              <a:rPr lang="en-US" sz="2000">
                <a:solidFill>
                  <a:prstClr val="black"/>
                </a:solidFill>
                <a:latin typeface="Segoe"/>
                <a:ea typeface="ＭＳ ゴシック"/>
              </a:rPr>
              <a:t> and ending with </a:t>
            </a:r>
            <a:r>
              <a:rPr lang="en-US" sz="2000" i="1">
                <a:solidFill>
                  <a:prstClr val="black"/>
                </a:solidFill>
                <a:latin typeface="Segoe"/>
                <a:ea typeface="ＭＳ ゴシック"/>
              </a:rPr>
              <a:t>Totals</a:t>
            </a:r>
            <a:r>
              <a:rPr lang="en-US" sz="2000">
                <a:solidFill>
                  <a:prstClr val="black"/>
                </a:solidFill>
                <a:latin typeface="Segoe"/>
                <a:ea typeface="ＭＳ ゴシック"/>
              </a:rPr>
              <a:t>. When setting tabs, tabs are part of the paragraph formatting—the selected text will be affected by the tab settings after the Tab key is pressed</a:t>
            </a:r>
            <a:r>
              <a:rPr lang="en-US" sz="2000" smtClean="0">
                <a:solidFill>
                  <a:prstClr val="black"/>
                </a:solidFill>
                <a:latin typeface="Segoe"/>
                <a:ea typeface="ＭＳ ゴシック"/>
              </a:rPr>
              <a:t>.</a:t>
            </a:r>
          </a:p>
          <a:p>
            <a:pPr lvl="1">
              <a:buFont typeface="+mj-lt"/>
              <a:buAutoNum type="arabicPeriod" startAt="5"/>
            </a:pPr>
            <a:r>
              <a:rPr lang="en-US" sz="2000">
                <a:solidFill>
                  <a:prstClr val="black"/>
                </a:solidFill>
                <a:latin typeface="Segoe"/>
                <a:ea typeface="ＭＳ ゴシック"/>
              </a:rPr>
              <a:t>Click the tab selector until the </a:t>
            </a:r>
            <a:r>
              <a:rPr lang="en-US" sz="2000" b="1">
                <a:solidFill>
                  <a:prstClr val="black"/>
                </a:solidFill>
                <a:latin typeface="Segoe"/>
                <a:ea typeface="ＭＳ ゴシック"/>
              </a:rPr>
              <a:t>Right </a:t>
            </a:r>
            <a:r>
              <a:rPr lang="en-US" sz="2000" b="1" smtClean="0">
                <a:solidFill>
                  <a:prstClr val="black"/>
                </a:solidFill>
                <a:latin typeface="Segoe"/>
                <a:ea typeface="ＭＳ ゴシック"/>
              </a:rPr>
              <a:t>   </a:t>
            </a:r>
            <a:r>
              <a:rPr lang="en-US" sz="2000" smtClean="0">
                <a:solidFill>
                  <a:prstClr val="black"/>
                </a:solidFill>
                <a:latin typeface="Segoe"/>
                <a:ea typeface="ＭＳ ゴシック"/>
              </a:rPr>
              <a:t> </a:t>
            </a:r>
            <a:r>
              <a:rPr lang="en-US" sz="2000">
                <a:solidFill>
                  <a:prstClr val="black"/>
                </a:solidFill>
                <a:latin typeface="Segoe"/>
                <a:ea typeface="ＭＳ ゴシック"/>
              </a:rPr>
              <a:t>tab appears—displays as an inverted </a:t>
            </a:r>
            <a:r>
              <a:rPr lang="en-US" sz="2000" i="1">
                <a:solidFill>
                  <a:prstClr val="black"/>
                </a:solidFill>
                <a:latin typeface="Segoe"/>
                <a:ea typeface="ＭＳ ゴシック"/>
              </a:rPr>
              <a:t>L</a:t>
            </a:r>
            <a:r>
              <a:rPr lang="en-US" sz="2000" smtClean="0">
                <a:solidFill>
                  <a:prstClr val="black"/>
                </a:solidFill>
                <a:latin typeface="Times New Roman"/>
                <a:ea typeface="ＭＳ ゴシック"/>
              </a:rPr>
              <a:t>.</a:t>
            </a:r>
          </a:p>
          <a:p>
            <a:pPr lvl="1">
              <a:buFont typeface="+mj-lt"/>
              <a:buAutoNum type="arabicPeriod" startAt="5"/>
            </a:pPr>
            <a:r>
              <a:rPr lang="en-US" sz="2000">
                <a:solidFill>
                  <a:prstClr val="black"/>
                </a:solidFill>
                <a:latin typeface="Segoe"/>
                <a:ea typeface="ＭＳ ゴシック"/>
              </a:rPr>
              <a:t>Click the ruler at the </a:t>
            </a:r>
            <a:r>
              <a:rPr lang="en-US" sz="2000" b="1">
                <a:solidFill>
                  <a:prstClr val="black"/>
                </a:solidFill>
                <a:latin typeface="Segoe"/>
                <a:ea typeface="ＭＳ ゴシック"/>
              </a:rPr>
              <a:t>1-inch</a:t>
            </a:r>
            <a:r>
              <a:rPr lang="en-US" sz="2000">
                <a:solidFill>
                  <a:prstClr val="black"/>
                </a:solidFill>
                <a:latin typeface="Segoe"/>
                <a:ea typeface="ＭＳ ゴシック"/>
              </a:rPr>
              <a:t> mark to set a Right tab.</a:t>
            </a:r>
          </a:p>
          <a:p>
            <a:pPr lvl="1">
              <a:buFont typeface="+mj-lt"/>
              <a:buAutoNum type="arabicPeriod" startAt="5"/>
            </a:pPr>
            <a:endParaRPr lang="en-US" sz="2000">
              <a:solidFill>
                <a:prstClr val="black"/>
              </a:solidFill>
              <a:latin typeface="Times New Roman"/>
              <a:ea typeface="ＭＳ ゴシック"/>
            </a:endParaRPr>
          </a:p>
          <a:p>
            <a:pPr lvl="1">
              <a:buAutoNum type="arabicPeriod" startAt="5"/>
            </a:pPr>
            <a:endParaRPr lang="en-US" sz="2000">
              <a:solidFill>
                <a:prstClr val="black"/>
              </a:solidFill>
              <a:latin typeface="Segoe"/>
              <a:ea typeface="ＭＳ ゴシック"/>
            </a:endParaRPr>
          </a:p>
          <a:p>
            <a:pPr lvl="1" rtl="0">
              <a:buFont typeface="+mj-lt"/>
              <a:buAutoNum type="arabicPeriod" startAt="4"/>
            </a:pPr>
            <a:endParaRPr lang="en-US" sz="2000"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101</a:t>
            </a:fld>
            <a:endParaRPr lang="en-US" dirty="0"/>
          </a:p>
        </p:txBody>
      </p:sp>
      <p:pic>
        <p:nvPicPr>
          <p:cNvPr id="7" name="Picture 6" descr="Screen shot 2013-08-04 at 6.47.1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4876800"/>
            <a:ext cx="330200" cy="330200"/>
          </a:xfrm>
          <a:prstGeom prst="rect">
            <a:avLst/>
          </a:prstGeom>
        </p:spPr>
      </p:pic>
    </p:spTree>
    <p:extLst>
      <p:ext uri="{BB962C8B-B14F-4D97-AF65-F5344CB8AC3E}">
        <p14:creationId xmlns:p14="http://schemas.microsoft.com/office/powerpoint/2010/main" val="42266422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Tabs on the Ruler</a:t>
            </a:r>
          </a:p>
        </p:txBody>
      </p:sp>
      <p:sp>
        <p:nvSpPr>
          <p:cNvPr id="3" name="Text Placeholder 2"/>
          <p:cNvSpPr>
            <a:spLocks noGrp="1"/>
          </p:cNvSpPr>
          <p:nvPr>
            <p:ph type="body" idx="1"/>
          </p:nvPr>
        </p:nvSpPr>
        <p:spPr/>
        <p:txBody>
          <a:bodyPr/>
          <a:lstStyle/>
          <a:p>
            <a:pPr lvl="1" rtl="0">
              <a:buFont typeface="+mj-lt"/>
              <a:buAutoNum type="arabicPeriod" startAt="11"/>
            </a:pPr>
            <a:r>
              <a:rPr lang="en-US" sz="2000" b="0" i="0" u="none" strike="noStrike" baseline="0" smtClean="0">
                <a:solidFill>
                  <a:prstClr val="black"/>
                </a:solidFill>
                <a:latin typeface="Segoe"/>
                <a:ea typeface="ＭＳ ゴシック"/>
              </a:rPr>
              <a:t>Deselect the list, and place the insertion point in front of each word in the list, and then press</a:t>
            </a:r>
            <a:r>
              <a:rPr lang="en-US" sz="2000" b="1" i="0" u="none" strike="noStrike" baseline="0" smtClean="0">
                <a:solidFill>
                  <a:prstClr val="black"/>
                </a:solidFill>
                <a:latin typeface="Segoe"/>
                <a:ea typeface="ＭＳ ゴシック"/>
              </a:rPr>
              <a:t> Tab </a:t>
            </a:r>
            <a:r>
              <a:rPr lang="en-US" sz="2000" b="0" i="0" u="none" strike="noStrike" baseline="0" smtClean="0">
                <a:solidFill>
                  <a:prstClr val="black"/>
                </a:solidFill>
                <a:latin typeface="Segoe"/>
                <a:ea typeface="ＭＳ ゴシック"/>
              </a:rPr>
              <a:t>to align it at the Right tab. When setting a Right tab, press the</a:t>
            </a:r>
            <a:r>
              <a:rPr lang="en-US" sz="2000" b="1" i="0" u="none" strike="noStrike" baseline="0" smtClean="0">
                <a:solidFill>
                  <a:prstClr val="black"/>
                </a:solidFill>
                <a:latin typeface="Segoe"/>
                <a:ea typeface="ＭＳ ゴシック"/>
              </a:rPr>
              <a:t> Tab </a:t>
            </a:r>
            <a:r>
              <a:rPr lang="en-US" sz="2000" b="0" i="0" u="none" strike="noStrike" baseline="0" smtClean="0">
                <a:solidFill>
                  <a:prstClr val="black"/>
                </a:solidFill>
                <a:latin typeface="Segoe"/>
                <a:ea typeface="ＭＳ ゴシック"/>
              </a:rPr>
              <a:t>key with existing text or press the </a:t>
            </a:r>
            <a:r>
              <a:rPr lang="en-US" sz="2000" b="1" i="0" u="none" strike="noStrike" baseline="0" smtClean="0">
                <a:solidFill>
                  <a:prstClr val="black"/>
                </a:solidFill>
                <a:latin typeface="Segoe"/>
                <a:ea typeface="ＭＳ ゴシック"/>
              </a:rPr>
              <a:t>Tab </a:t>
            </a:r>
            <a:r>
              <a:rPr lang="en-US" sz="2000" b="0" i="0" u="none" strike="noStrike" baseline="0" smtClean="0">
                <a:solidFill>
                  <a:prstClr val="black"/>
                </a:solidFill>
                <a:latin typeface="Segoe"/>
                <a:ea typeface="ＭＳ ゴシック"/>
              </a:rPr>
              <a:t>key, and then type the new text. The text characters are aligned at the right and move to the left. Your document should look similar to the one shown below.</a:t>
            </a:r>
          </a:p>
          <a:p>
            <a:pPr lvl="1">
              <a:buAutoNum type="arabicPeriod" startAt="11"/>
            </a:pPr>
            <a:r>
              <a:rPr lang="en-US" sz="2000">
                <a:solidFill>
                  <a:prstClr val="black"/>
                </a:solidFill>
                <a:latin typeface="Segoe"/>
                <a:ea typeface="ＭＳ ゴシック"/>
              </a:rPr>
              <a:t> </a:t>
            </a:r>
            <a:r>
              <a:rPr lang="en-US" sz="2000" b="1" i="0" u="none" strike="noStrike" baseline="0" smtClean="0">
                <a:solidFill>
                  <a:prstClr val="black"/>
                </a:solidFill>
                <a:latin typeface="Segoe"/>
                <a:ea typeface="ＭＳ ゴシック"/>
              </a:rPr>
              <a:t>SAVE</a:t>
            </a:r>
            <a:r>
              <a:rPr lang="en-US" sz="2000" b="0" i="0" u="none" strike="noStrike" baseline="0" smtClean="0">
                <a:solidFill>
                  <a:prstClr val="black"/>
                </a:solidFill>
                <a:latin typeface="Segoe"/>
                <a:ea typeface="ＭＳ ゴシック"/>
              </a:rPr>
              <a:t> the document as </a:t>
            </a:r>
            <a:br>
              <a:rPr lang="en-US" sz="2000" b="0" i="0" u="none" strike="noStrike" baseline="0" smtClean="0">
                <a:solidFill>
                  <a:prstClr val="black"/>
                </a:solidFill>
                <a:latin typeface="Segoe"/>
                <a:ea typeface="ＭＳ ゴシック"/>
              </a:rPr>
            </a:br>
            <a:r>
              <a:rPr lang="en-US" sz="2000" b="1" i="1" u="none" strike="noStrike" baseline="0" smtClean="0">
                <a:solidFill>
                  <a:prstClr val="black"/>
                </a:solidFill>
                <a:latin typeface="Segoe"/>
                <a:ea typeface="ＭＳ ゴシック"/>
              </a:rPr>
              <a:t>Per Diem First Draft</a:t>
            </a:r>
            <a:r>
              <a:rPr lang="en-US" sz="2000" b="0" i="0" u="none" strike="noStrike" baseline="0" smtClean="0">
                <a:solidFill>
                  <a:prstClr val="black"/>
                </a:solidFill>
                <a:latin typeface="Segoe"/>
                <a:ea typeface="ＭＳ ゴシック"/>
              </a:rPr>
              <a:t> in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the lesson folder on your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flash drive.</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document </a:t>
            </a:r>
            <a:br>
              <a:rPr lang="en-US" sz="2000" b="0" i="0" u="none" strike="noStrike" baseline="0" smtClean="0">
                <a:latin typeface="Segoe"/>
                <a:ea typeface="ＭＳ ゴシック"/>
              </a:rPr>
            </a:br>
            <a:r>
              <a:rPr lang="en-US" sz="2000" b="0" i="0" u="none" strike="noStrike" baseline="0" smtClean="0">
                <a:latin typeface="Segoe"/>
                <a:ea typeface="ＭＳ ゴシック"/>
              </a:rPr>
              <a:t>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102</a:t>
            </a:fld>
            <a:endParaRPr lang="en-US" dirty="0"/>
          </a:p>
        </p:txBody>
      </p:sp>
      <p:pic>
        <p:nvPicPr>
          <p:cNvPr id="7" name="Picture 6" descr="04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3505200"/>
            <a:ext cx="3810000" cy="2226756"/>
          </a:xfrm>
          <a:prstGeom prst="rect">
            <a:avLst/>
          </a:prstGeom>
        </p:spPr>
      </p:pic>
    </p:spTree>
    <p:extLst>
      <p:ext uri="{BB962C8B-B14F-4D97-AF65-F5344CB8AC3E}">
        <p14:creationId xmlns:p14="http://schemas.microsoft.com/office/powerpoint/2010/main" val="6315737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Using the Tabs Dialog Box</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Tabs dialog box is useful for setting tabs at precise locations on the ruler, clearing all tabs, and setting tab leaders. </a:t>
            </a:r>
          </a:p>
          <a:p>
            <a:pPr lvl="0" rtl="0"/>
            <a:r>
              <a:rPr lang="en-US" b="0" i="0" u="none" strike="noStrike" baseline="0" smtClean="0">
                <a:latin typeface="Segoe"/>
                <a:ea typeface="ＭＳ ゴシック"/>
              </a:rPr>
              <a:t>Tab </a:t>
            </a:r>
            <a:r>
              <a:rPr lang="en-US" b="1" i="1" u="none" strike="noStrike" baseline="0" smtClean="0">
                <a:latin typeface="Segoe"/>
                <a:ea typeface="ＭＳ ゴシック"/>
              </a:rPr>
              <a:t>leaders </a:t>
            </a:r>
            <a:r>
              <a:rPr lang="en-US" b="0" i="0" u="none" strike="noStrike" baseline="0" smtClean="0">
                <a:latin typeface="Segoe"/>
                <a:ea typeface="ＭＳ ゴシック"/>
              </a:rPr>
              <a:t>are symbols such as dotted, dashed, or solid lines that fill the space before a tab (see Figure 4-35).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103</a:t>
            </a:fld>
            <a:endParaRPr lang="en-US" dirty="0"/>
          </a:p>
        </p:txBody>
      </p:sp>
    </p:spTree>
    <p:extLst>
      <p:ext uri="{BB962C8B-B14F-4D97-AF65-F5344CB8AC3E}">
        <p14:creationId xmlns:p14="http://schemas.microsoft.com/office/powerpoint/2010/main" val="6996704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Tabs Dialog Box</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Select the list of words starting with </a:t>
            </a:r>
            <a:r>
              <a:rPr lang="en-US" b="0" i="1" u="none" strike="noStrike" baseline="0" smtClean="0">
                <a:solidFill>
                  <a:prstClr val="black"/>
                </a:solidFill>
                <a:latin typeface="Segoe"/>
                <a:ea typeface="ＭＳ ゴシック"/>
              </a:rPr>
              <a:t>Breakfast</a:t>
            </a:r>
            <a:r>
              <a:rPr lang="en-US" b="0" i="0" u="none" strike="noStrike" baseline="0" smtClean="0">
                <a:solidFill>
                  <a:prstClr val="black"/>
                </a:solidFill>
                <a:latin typeface="Segoe"/>
                <a:ea typeface="ＭＳ ゴシック"/>
              </a:rPr>
              <a:t> and continuing to the end of the document.</a:t>
            </a:r>
          </a:p>
          <a:p>
            <a:pPr lvl="1" rtl="0"/>
            <a:r>
              <a:rPr lang="en-US" b="0" i="0" u="none" strike="noStrike" baseline="0" smtClean="0">
                <a:solidFill>
                  <a:prstClr val="black"/>
                </a:solidFill>
                <a:latin typeface="Segoe"/>
                <a:ea typeface="ＭＳ ゴシック"/>
              </a:rPr>
              <a:t>On the Home</a:t>
            </a:r>
            <a:r>
              <a:rPr lang="en-US" b="0" i="1"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tab, in the Paragraph group, click the dialog box laucher</a:t>
            </a:r>
            <a:r>
              <a:rPr lang="en-US" b="1" i="0"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to launch the </a:t>
            </a:r>
            <a:r>
              <a:rPr lang="en-US" b="0" i="1" u="none" strike="noStrike" baseline="0" smtClean="0">
                <a:solidFill>
                  <a:prstClr val="black"/>
                </a:solidFill>
                <a:latin typeface="Segoe"/>
                <a:ea typeface="ＭＳ ゴシック"/>
              </a:rPr>
              <a:t>Paragraph</a:t>
            </a:r>
            <a:r>
              <a:rPr lang="en-US" b="0" i="0" u="none" strike="noStrike" baseline="0" smtClean="0">
                <a:solidFill>
                  <a:prstClr val="black"/>
                </a:solidFill>
                <a:latin typeface="Segoe"/>
                <a:ea typeface="ＭＳ ゴシック"/>
              </a:rPr>
              <a:t> dialog box.</a:t>
            </a:r>
          </a:p>
          <a:p>
            <a:pPr lvl="1" rtl="0"/>
            <a:r>
              <a:rPr lang="en-US" b="0" i="0" u="none" strike="noStrike" baseline="0" smtClean="0">
                <a:solidFill>
                  <a:prstClr val="black"/>
                </a:solidFill>
                <a:latin typeface="Segoe"/>
                <a:ea typeface="ＭＳ ゴシック"/>
              </a:rPr>
              <a:t>Click the </a:t>
            </a:r>
            <a:r>
              <a:rPr lang="en-US" b="1" i="0" u="none" strike="noStrike" baseline="0" smtClean="0">
                <a:solidFill>
                  <a:prstClr val="black"/>
                </a:solidFill>
                <a:latin typeface="Segoe"/>
                <a:ea typeface="ＭＳ ゴシック"/>
              </a:rPr>
              <a:t>Tabs</a:t>
            </a:r>
            <a:r>
              <a:rPr lang="en-US" b="0" i="0" u="none" strike="noStrike" baseline="0" smtClean="0">
                <a:solidFill>
                  <a:prstClr val="black"/>
                </a:solidFill>
                <a:latin typeface="Segoe"/>
                <a:ea typeface="ＭＳ ゴシック"/>
              </a:rPr>
              <a:t> button on the bottom left of the Paragraph dialog box to display the </a:t>
            </a:r>
            <a:r>
              <a:rPr lang="en-US" b="0" i="1" u="none" strike="noStrike" baseline="0" smtClean="0">
                <a:solidFill>
                  <a:prstClr val="black"/>
                </a:solidFill>
                <a:latin typeface="Segoe"/>
                <a:ea typeface="ＭＳ ゴシック"/>
              </a:rPr>
              <a:t>Tabs</a:t>
            </a:r>
            <a:r>
              <a:rPr lang="en-US" b="0" i="0" u="none" strike="noStrike" baseline="0" smtClean="0">
                <a:solidFill>
                  <a:prstClr val="black"/>
                </a:solidFill>
                <a:latin typeface="Segoe"/>
                <a:ea typeface="ＭＳ ゴシック"/>
              </a:rPr>
              <a:t> dialog box. In the </a:t>
            </a:r>
            <a:r>
              <a:rPr lang="en-US" b="0" i="1" u="none" strike="noStrike" baseline="0" smtClean="0">
                <a:solidFill>
                  <a:prstClr val="black"/>
                </a:solidFill>
                <a:latin typeface="Segoe"/>
                <a:ea typeface="ＭＳ ゴシック"/>
              </a:rPr>
              <a:t>Tabs</a:t>
            </a:r>
            <a:r>
              <a:rPr lang="en-US" b="0" i="0" u="none" strike="noStrike" baseline="0" smtClean="0">
                <a:solidFill>
                  <a:prstClr val="black"/>
                </a:solidFill>
                <a:latin typeface="Segoe"/>
                <a:ea typeface="ＭＳ ゴシック"/>
              </a:rPr>
              <a:t> dialog box, you should see the 1" Right tab setting that you set in the previous exercise.</a:t>
            </a:r>
          </a:p>
          <a:p>
            <a:pPr lvl="1"/>
            <a:r>
              <a:rPr lang="en-US">
                <a:solidFill>
                  <a:prstClr val="black"/>
                </a:solidFill>
                <a:latin typeface="Segoe"/>
                <a:ea typeface="ＭＳ ゴシック"/>
              </a:rPr>
              <a:t>In the Tab stop position box, type</a:t>
            </a:r>
            <a:r>
              <a:rPr lang="en-US" b="1">
                <a:solidFill>
                  <a:prstClr val="black"/>
                </a:solidFill>
                <a:latin typeface="Segoe"/>
                <a:ea typeface="ＭＳ ゴシック"/>
              </a:rPr>
              <a:t> 2.6</a:t>
            </a:r>
            <a:r>
              <a:rPr lang="en-US">
                <a:solidFill>
                  <a:prstClr val="black"/>
                </a:solidFill>
                <a:latin typeface="Segoe"/>
                <a:ea typeface="ＭＳ ゴシック"/>
              </a:rPr>
              <a:t>. In the Alignment section, select </a:t>
            </a:r>
            <a:r>
              <a:rPr lang="en-US" b="1">
                <a:solidFill>
                  <a:prstClr val="black"/>
                </a:solidFill>
                <a:latin typeface="Segoe"/>
                <a:ea typeface="ＭＳ ゴシック"/>
              </a:rPr>
              <a:t>Decimal</a:t>
            </a:r>
            <a:r>
              <a:rPr lang="en-US">
                <a:solidFill>
                  <a:prstClr val="black"/>
                </a:solidFill>
                <a:latin typeface="Segoe"/>
                <a:ea typeface="ＭＳ ゴシック"/>
              </a:rPr>
              <a:t>. In the Leader section, select</a:t>
            </a:r>
            <a:r>
              <a:rPr lang="en-US" b="1">
                <a:solidFill>
                  <a:prstClr val="black"/>
                </a:solidFill>
                <a:latin typeface="Segoe"/>
                <a:ea typeface="ＭＳ ゴシック"/>
              </a:rPr>
              <a:t> 2</a:t>
            </a:r>
            <a:r>
              <a:rPr lang="en-US">
                <a:solidFill>
                  <a:prstClr val="black"/>
                </a:solidFill>
                <a:latin typeface="Times New Roman"/>
                <a:ea typeface="ＭＳ ゴシック"/>
              </a:rPr>
              <a:t>,</a:t>
            </a:r>
            <a:r>
              <a:rPr lang="en-US" b="1">
                <a:solidFill>
                  <a:prstClr val="black"/>
                </a:solidFill>
                <a:latin typeface="Segoe"/>
                <a:ea typeface="ＭＳ ゴシック"/>
              </a:rPr>
              <a:t> </a:t>
            </a:r>
            <a:r>
              <a:rPr lang="en-US">
                <a:solidFill>
                  <a:prstClr val="black"/>
                </a:solidFill>
                <a:latin typeface="Segoe"/>
                <a:ea typeface="ＭＳ ゴシック"/>
              </a:rPr>
              <a:t>and</a:t>
            </a:r>
            <a:r>
              <a:rPr lang="en-US" b="1">
                <a:solidFill>
                  <a:prstClr val="black"/>
                </a:solidFill>
                <a:latin typeface="Segoe"/>
                <a:ea typeface="ＭＳ ゴシック"/>
              </a:rPr>
              <a:t> </a:t>
            </a:r>
            <a:r>
              <a:rPr lang="en-US">
                <a:solidFill>
                  <a:prstClr val="black"/>
                </a:solidFill>
                <a:latin typeface="Segoe"/>
                <a:ea typeface="ＭＳ ゴシック"/>
              </a:rPr>
              <a:t>then click </a:t>
            </a:r>
            <a:r>
              <a:rPr lang="en-US" b="1">
                <a:solidFill>
                  <a:prstClr val="black"/>
                </a:solidFill>
                <a:latin typeface="Segoe"/>
                <a:ea typeface="ＭＳ ゴシック"/>
              </a:rPr>
              <a:t>Set</a:t>
            </a:r>
            <a:r>
              <a:rPr lang="en-US">
                <a:solidFill>
                  <a:prstClr val="black"/>
                </a:solidFill>
                <a:latin typeface="Segoe"/>
                <a:ea typeface="ＭＳ ゴシック"/>
              </a:rPr>
              <a:t>. After setting individuals tabs, you must click </a:t>
            </a:r>
            <a:r>
              <a:rPr lang="en-US" b="1">
                <a:solidFill>
                  <a:prstClr val="black"/>
                </a:solidFill>
                <a:latin typeface="Segoe"/>
                <a:ea typeface="ＭＳ ゴシック"/>
              </a:rPr>
              <a:t>Set</a:t>
            </a:r>
            <a:r>
              <a:rPr lang="en-US">
                <a:solidFill>
                  <a:prstClr val="black"/>
                </a:solidFill>
                <a:latin typeface="Segoe"/>
                <a:ea typeface="ＭＳ ゴシック"/>
              </a:rPr>
              <a:t> to position the tab setting.</a:t>
            </a:r>
          </a:p>
          <a:p>
            <a:pPr lvl="1" rtl="0"/>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104</a:t>
            </a:fld>
            <a:endParaRPr lang="en-US" dirty="0"/>
          </a:p>
        </p:txBody>
      </p:sp>
    </p:spTree>
    <p:extLst>
      <p:ext uri="{BB962C8B-B14F-4D97-AF65-F5344CB8AC3E}">
        <p14:creationId xmlns:p14="http://schemas.microsoft.com/office/powerpoint/2010/main" val="5845532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Tabs Dialog Box</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prstClr val="black"/>
                </a:solidFill>
                <a:latin typeface="Segoe"/>
                <a:ea typeface="ＭＳ ゴシック"/>
              </a:rPr>
              <a:t>In the Tab stop position box, type </a:t>
            </a:r>
            <a:r>
              <a:rPr lang="en-US" b="1" i="0" u="none" strike="noStrike" baseline="0" smtClean="0">
                <a:solidFill>
                  <a:prstClr val="black"/>
                </a:solidFill>
                <a:latin typeface="Segoe"/>
                <a:ea typeface="ＭＳ ゴシック"/>
              </a:rPr>
              <a:t>4.1</a:t>
            </a:r>
            <a:r>
              <a:rPr lang="en-US" b="0" i="0" u="none" strike="noStrike" baseline="0" smtClean="0">
                <a:solidFill>
                  <a:prstClr val="black"/>
                </a:solidFill>
                <a:latin typeface="Segoe"/>
                <a:ea typeface="ＭＳ ゴシック"/>
              </a:rPr>
              <a:t>. In the Alignment section, select </a:t>
            </a:r>
            <a:r>
              <a:rPr lang="en-US" b="1" i="0" u="none" strike="noStrike" baseline="0" smtClean="0">
                <a:solidFill>
                  <a:prstClr val="black"/>
                </a:solidFill>
                <a:latin typeface="Segoe"/>
                <a:ea typeface="ＭＳ ゴシック"/>
              </a:rPr>
              <a:t>Decimal</a:t>
            </a:r>
            <a:r>
              <a:rPr lang="en-US" b="0" i="0" u="none" strike="noStrike" baseline="0" smtClean="0">
                <a:solidFill>
                  <a:prstClr val="black"/>
                </a:solidFill>
                <a:latin typeface="Segoe"/>
                <a:ea typeface="ＭＳ ゴシック"/>
              </a:rPr>
              <a:t>. In the Leader section, select </a:t>
            </a:r>
            <a:r>
              <a:rPr lang="en-US" b="1" i="0" u="none" strike="noStrike" baseline="0" smtClean="0">
                <a:solidFill>
                  <a:prstClr val="black"/>
                </a:solidFill>
                <a:latin typeface="Segoe"/>
                <a:ea typeface="ＭＳ ゴシック"/>
              </a:rPr>
              <a:t>2</a:t>
            </a:r>
            <a:r>
              <a:rPr lang="en-US" b="0" i="0" u="none" strike="noStrike" baseline="0" smtClean="0">
                <a:solidFill>
                  <a:prstClr val="black"/>
                </a:solidFill>
                <a:latin typeface="Segoe"/>
                <a:ea typeface="ＭＳ ゴシック"/>
              </a:rPr>
              <a:t>, and then click </a:t>
            </a:r>
            <a:r>
              <a:rPr lang="en-US" b="1" i="0" u="none" strike="noStrike" baseline="0" smtClean="0">
                <a:solidFill>
                  <a:prstClr val="black"/>
                </a:solidFill>
                <a:latin typeface="Segoe"/>
                <a:ea typeface="ＭＳ ゴシック"/>
              </a:rPr>
              <a:t>Set</a:t>
            </a:r>
            <a:r>
              <a:rPr lang="en-US" b="0" i="0" u="none" strike="noStrike" baseline="0" smtClean="0">
                <a:solidFill>
                  <a:prstClr val="black"/>
                </a:solidFill>
                <a:latin typeface="Segoe"/>
                <a:ea typeface="ＭＳ ゴシック"/>
              </a:rPr>
              <a:t>. Setting a leader provides a guide to the next tab setting. Refer to the figure below and compare with your screen.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105</a:t>
            </a:fld>
            <a:endParaRPr lang="en-US" dirty="0"/>
          </a:p>
        </p:txBody>
      </p:sp>
      <p:pic>
        <p:nvPicPr>
          <p:cNvPr id="7" name="Picture 6" descr="04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800" y="3296169"/>
            <a:ext cx="4559300" cy="2890328"/>
          </a:xfrm>
          <a:prstGeom prst="rect">
            <a:avLst/>
          </a:prstGeom>
        </p:spPr>
      </p:pic>
    </p:spTree>
    <p:extLst>
      <p:ext uri="{BB962C8B-B14F-4D97-AF65-F5344CB8AC3E}">
        <p14:creationId xmlns:p14="http://schemas.microsoft.com/office/powerpoint/2010/main" val="4093757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Use the Tabs Dialog Box</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prstClr val="black"/>
                </a:solidFill>
                <a:latin typeface="Segoe"/>
                <a:ea typeface="ＭＳ ゴシック"/>
              </a:rPr>
              <a:t>Click </a:t>
            </a:r>
            <a:r>
              <a:rPr lang="en-US" sz="2000" b="1" i="0" u="none" strike="noStrike" baseline="0" smtClean="0">
                <a:solidFill>
                  <a:prstClr val="black"/>
                </a:solidFill>
                <a:latin typeface="Segoe"/>
                <a:ea typeface="ＭＳ ゴシック"/>
              </a:rPr>
              <a:t>OK</a:t>
            </a:r>
            <a:r>
              <a:rPr lang="en-US" sz="2000" b="0" i="0" u="none" strike="noStrike" baseline="0" smtClean="0">
                <a:solidFill>
                  <a:prstClr val="black"/>
                </a:solidFill>
                <a:latin typeface="Segoe"/>
                <a:ea typeface="ＭＳ ゴシック"/>
              </a:rPr>
              <a:t> to close the </a:t>
            </a:r>
            <a:r>
              <a:rPr lang="en-US" sz="2000" b="0" i="1" u="none" strike="noStrike" baseline="0" smtClean="0">
                <a:solidFill>
                  <a:prstClr val="black"/>
                </a:solidFill>
                <a:latin typeface="Segoe"/>
                <a:ea typeface="ＭＳ ゴシック"/>
              </a:rPr>
              <a:t>Tabs</a:t>
            </a:r>
            <a:r>
              <a:rPr lang="en-US" sz="2000" b="0" i="0" u="none" strike="noStrike" baseline="0" smtClean="0">
                <a:solidFill>
                  <a:prstClr val="black"/>
                </a:solidFill>
                <a:latin typeface="Segoe"/>
                <a:ea typeface="ＭＳ ゴシック"/>
              </a:rPr>
              <a:t> dialog box. Notice that nothing happens yet.</a:t>
            </a:r>
          </a:p>
          <a:p>
            <a:pPr lvl="1" rtl="0">
              <a:buAutoNum type="arabicPeriod" startAt="6"/>
            </a:pPr>
            <a:r>
              <a:rPr lang="en-US" sz="2000" b="0" i="0" u="none" strike="noStrike" baseline="0" smtClean="0">
                <a:solidFill>
                  <a:prstClr val="black"/>
                </a:solidFill>
                <a:latin typeface="Segoe"/>
                <a:ea typeface="ＭＳ ゴシック"/>
              </a:rPr>
              <a:t>Place the insertion point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after t</a:t>
            </a:r>
            <a:r>
              <a:rPr lang="en-US" sz="2000" b="0" i="0" u="none" strike="noStrike" baseline="0" smtClean="0">
                <a:solidFill>
                  <a:srgbClr val="000000"/>
                </a:solidFill>
                <a:latin typeface="Segoe"/>
                <a:ea typeface="ＭＳ ゴシック"/>
              </a:rPr>
              <a:t>he word </a:t>
            </a:r>
            <a:r>
              <a:rPr lang="en-US" sz="2000" b="0" i="1" u="none" strike="noStrike" baseline="0" smtClean="0">
                <a:solidFill>
                  <a:srgbClr val="000000"/>
                </a:solidFill>
                <a:latin typeface="Segoe"/>
                <a:ea typeface="ＭＳ ゴシック"/>
              </a:rPr>
              <a:t>Breakfast</a:t>
            </a:r>
            <a:r>
              <a:rPr lang="en-US" sz="2000" b="0" i="0" u="none" strike="noStrike" baseline="0" smtClean="0">
                <a:solidFill>
                  <a:srgbClr val="000000"/>
                </a:solidFill>
                <a:latin typeface="Segoe"/>
                <a:ea typeface="ＭＳ ゴシック"/>
              </a:rPr>
              <a: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and press</a:t>
            </a:r>
            <a:r>
              <a:rPr lang="en-US" sz="2000" b="1" i="0" u="none" strike="noStrike" baseline="0" smtClean="0">
                <a:solidFill>
                  <a:srgbClr val="000000"/>
                </a:solidFill>
                <a:latin typeface="Segoe"/>
                <a:ea typeface="ＭＳ ゴシック"/>
              </a:rPr>
              <a:t> Tab</a:t>
            </a:r>
            <a:r>
              <a:rPr lang="en-US" sz="2000" b="0" i="0" u="none" strike="noStrike" baseline="0" smtClean="0">
                <a:solidFill>
                  <a:srgbClr val="000000"/>
                </a:solidFill>
                <a:latin typeface="Times New Roman"/>
                <a:ea typeface="ＭＳ ゴシック"/>
              </a:rPr>
              <a:t>.</a:t>
            </a:r>
          </a:p>
          <a:p>
            <a:pPr lvl="1" rtl="0">
              <a:buAutoNum type="arabicPeriod" startAt="6"/>
            </a:pPr>
            <a:r>
              <a:rPr lang="en-US" sz="2000" b="0" i="0" u="none" strike="noStrike" baseline="0" smtClean="0">
                <a:solidFill>
                  <a:prstClr val="black"/>
                </a:solidFill>
                <a:latin typeface="Segoe"/>
                <a:ea typeface="ＭＳ ゴシック"/>
              </a:rPr>
              <a:t>Type </a:t>
            </a:r>
            <a:r>
              <a:rPr lang="en-US" sz="2000" b="1" i="0" u="none" strike="noStrike" baseline="0" smtClean="0">
                <a:solidFill>
                  <a:prstClr val="black"/>
                </a:solidFill>
                <a:latin typeface="Segoe"/>
                <a:ea typeface="ＭＳ ゴシック"/>
              </a:rPr>
              <a:t>$10.98</a:t>
            </a:r>
            <a:r>
              <a:rPr lang="en-US" sz="2000" b="0" i="0" u="none" strike="noStrike" baseline="0" smtClean="0">
                <a:solidFill>
                  <a:prstClr val="black"/>
                </a:solidFill>
                <a:latin typeface="Segoe"/>
                <a:ea typeface="ＭＳ ゴシック"/>
              </a:rPr>
              <a:t> and press </a:t>
            </a:r>
            <a:br>
              <a:rPr lang="en-US" sz="2000" b="0" i="0" u="none" strike="noStrike" baseline="0" smtClean="0">
                <a:solidFill>
                  <a:prstClr val="black"/>
                </a:solidFill>
                <a:latin typeface="Segoe"/>
                <a:ea typeface="ＭＳ ゴシック"/>
              </a:rPr>
            </a:br>
            <a:r>
              <a:rPr lang="en-US" sz="2000" b="1" i="0" u="none" strike="noStrike" baseline="0" smtClean="0">
                <a:solidFill>
                  <a:prstClr val="black"/>
                </a:solidFill>
                <a:latin typeface="Segoe"/>
                <a:ea typeface="ＭＳ ゴシック"/>
              </a:rPr>
              <a:t>Tab</a:t>
            </a:r>
            <a:r>
              <a:rPr lang="en-US" sz="2000" b="0" i="0" u="none" strike="noStrike" baseline="0" smtClean="0">
                <a:solidFill>
                  <a:prstClr val="black"/>
                </a:solidFill>
                <a:latin typeface="Times New Roman"/>
                <a:ea typeface="ＭＳ ゴシック"/>
              </a:rPr>
              <a:t>.</a:t>
            </a:r>
          </a:p>
          <a:p>
            <a:pPr lvl="1" rtl="0">
              <a:buAutoNum type="arabicPeriod" startAt="6"/>
            </a:pPr>
            <a:r>
              <a:rPr lang="en-US" sz="2000" smtClean="0">
                <a:solidFill>
                  <a:prstClr val="black"/>
                </a:solidFill>
                <a:latin typeface="Segoe"/>
                <a:ea typeface="ＭＳ ゴシック"/>
              </a:rPr>
              <a:t>Type </a:t>
            </a:r>
            <a:r>
              <a:rPr lang="en-US" sz="2000" b="1">
                <a:solidFill>
                  <a:prstClr val="black"/>
                </a:solidFill>
                <a:latin typeface="Segoe"/>
                <a:ea typeface="ＭＳ ゴシック"/>
              </a:rPr>
              <a:t>$12.50</a:t>
            </a:r>
            <a:r>
              <a:rPr lang="en-US" sz="2000">
                <a:solidFill>
                  <a:prstClr val="black"/>
                </a:solidFill>
                <a:latin typeface="Segoe"/>
                <a:ea typeface="ＭＳ ゴシック"/>
              </a:rPr>
              <a:t>. Repeat this process for each line, typing the numbers shown </a:t>
            </a:r>
            <a:r>
              <a:rPr lang="en-US" sz="2000" smtClean="0">
                <a:solidFill>
                  <a:prstClr val="black"/>
                </a:solidFill>
                <a:latin typeface="Segoe"/>
                <a:ea typeface="ＭＳ ゴシック"/>
              </a:rPr>
              <a:t>above. </a:t>
            </a:r>
            <a:r>
              <a:rPr lang="en-US" sz="2000">
                <a:solidFill>
                  <a:prstClr val="black"/>
                </a:solidFill>
                <a:latin typeface="Segoe"/>
                <a:ea typeface="ＭＳ ゴシック"/>
              </a:rPr>
              <a:t>Notice how the decimals align </a:t>
            </a:r>
            <a:r>
              <a:rPr lang="en-US" sz="2000" smtClean="0">
                <a:solidFill>
                  <a:prstClr val="black"/>
                </a:solidFill>
                <a:latin typeface="Segoe"/>
                <a:ea typeface="ＭＳ ゴシック"/>
              </a:rPr>
              <a:t>properly.</a:t>
            </a:r>
          </a:p>
          <a:p>
            <a:pPr lvl="1" rtl="0">
              <a:buAutoNum type="arabicPeriod" startAt="6"/>
            </a:pPr>
            <a:r>
              <a:rPr lang="en-US" sz="2000" b="1" smtClean="0">
                <a:solidFill>
                  <a:prstClr val="black"/>
                </a:solidFill>
                <a:latin typeface="Segoe"/>
                <a:ea typeface="ＭＳ ゴシック"/>
              </a:rPr>
              <a:t>SAVE</a:t>
            </a:r>
            <a:r>
              <a:rPr lang="en-US" sz="2000" smtClean="0">
                <a:solidFill>
                  <a:prstClr val="black"/>
                </a:solidFill>
                <a:latin typeface="Segoe"/>
                <a:ea typeface="ＭＳ ゴシック"/>
              </a:rPr>
              <a:t> </a:t>
            </a:r>
            <a:r>
              <a:rPr lang="en-US" sz="2000">
                <a:solidFill>
                  <a:prstClr val="black"/>
                </a:solidFill>
                <a:latin typeface="Segoe"/>
                <a:ea typeface="ＭＳ ゴシック"/>
              </a:rPr>
              <a:t>the document with the same filename in the lesson folder on your flash drive</a:t>
            </a:r>
            <a:r>
              <a:rPr lang="en-US" sz="2000">
                <a:solidFill>
                  <a:srgbClr val="000000"/>
                </a:solidFill>
                <a:latin typeface="Times New Roman"/>
                <a:ea typeface="ＭＳ ゴシック"/>
              </a:rPr>
              <a:t>.</a:t>
            </a:r>
          </a:p>
          <a:p>
            <a:pPr lvl="0"/>
            <a:r>
              <a:rPr lang="en-US" sz="2000" b="1">
                <a:latin typeface="Segoe"/>
                <a:ea typeface="ＭＳ ゴシック"/>
              </a:rPr>
              <a:t>PAUSE. LEAVE</a:t>
            </a:r>
            <a:r>
              <a:rPr lang="en-US" sz="2000">
                <a:latin typeface="Segoe"/>
                <a:ea typeface="ＭＳ ゴシック"/>
              </a:rPr>
              <a:t> the document open to use in the next exercise.</a:t>
            </a:r>
          </a:p>
          <a:p>
            <a:pPr lvl="1" rtl="0">
              <a:buAutoNum type="arabicPeriod" startAt="6"/>
            </a:pPr>
            <a:endParaRPr lang="en-US" sz="2000"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106</a:t>
            </a:fld>
            <a:endParaRPr lang="en-US" dirty="0"/>
          </a:p>
        </p:txBody>
      </p:sp>
      <p:pic>
        <p:nvPicPr>
          <p:cNvPr id="7" name="Picture 6" descr="04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866" y="1997836"/>
            <a:ext cx="3928534" cy="1735964"/>
          </a:xfrm>
          <a:prstGeom prst="rect">
            <a:avLst/>
          </a:prstGeom>
        </p:spPr>
      </p:pic>
    </p:spTree>
    <p:extLst>
      <p:ext uri="{BB962C8B-B14F-4D97-AF65-F5344CB8AC3E}">
        <p14:creationId xmlns:p14="http://schemas.microsoft.com/office/powerpoint/2010/main" val="35110353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Move Tabs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a:t>
            </a:r>
            <a:r>
              <a:rPr lang="en-US" b="0" i="0" u="none" strike="noStrike" baseline="0" smtClean="0">
                <a:solidFill>
                  <a:prstClr val="black"/>
                </a:solidFill>
                <a:latin typeface="Segoe"/>
                <a:ea typeface="ＭＳ ゴシック"/>
              </a:rPr>
              <a:t>ct the block of text beginning with </a:t>
            </a:r>
            <a:r>
              <a:rPr lang="en-US" b="0" i="1" u="none" strike="noStrike" baseline="0" smtClean="0">
                <a:solidFill>
                  <a:prstClr val="black"/>
                </a:solidFill>
                <a:latin typeface="Segoe"/>
                <a:ea typeface="ＭＳ ゴシック"/>
              </a:rPr>
              <a:t>Breakfast… </a:t>
            </a:r>
            <a:r>
              <a:rPr lang="en-US" b="0" i="0" u="none" strike="noStrike" baseline="0" smtClean="0">
                <a:solidFill>
                  <a:prstClr val="black"/>
                </a:solidFill>
                <a:latin typeface="Segoe"/>
                <a:ea typeface="ＭＳ ゴシック"/>
              </a:rPr>
              <a:t>and ending with</a:t>
            </a:r>
            <a:r>
              <a:rPr lang="en-US" b="1" i="0" u="none" strike="noStrike" baseline="0" smtClean="0">
                <a:solidFill>
                  <a:prstClr val="black"/>
                </a:solidFill>
                <a:latin typeface="Segoe"/>
                <a:ea typeface="ＭＳ ゴシック"/>
              </a:rPr>
              <a:t> </a:t>
            </a:r>
            <a:r>
              <a:rPr lang="en-US" b="0" i="1" u="none" strike="noStrike" baseline="0" smtClean="0">
                <a:solidFill>
                  <a:prstClr val="black"/>
                </a:solidFill>
                <a:latin typeface="Segoe"/>
                <a:ea typeface="ＭＳ ゴシック"/>
              </a:rPr>
              <a:t>…$63.49</a:t>
            </a:r>
            <a:r>
              <a:rPr lang="en-US" b="0" i="0" u="none" strike="noStrike" baseline="0" smtClean="0">
                <a:solidFill>
                  <a:prstClr val="black"/>
                </a:solidFill>
                <a:latin typeface="Times New Roman"/>
                <a:ea typeface="ＭＳ ゴシック"/>
              </a:rPr>
              <a:t>.</a:t>
            </a:r>
            <a:r>
              <a:rPr lang="en-US" b="0" i="1"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Include the non-printing character (</a:t>
            </a:r>
            <a:r>
              <a:rPr lang="en-US" b="1" i="0" u="none" strike="noStrike" baseline="0" smtClean="0">
                <a:solidFill>
                  <a:prstClr val="black"/>
                </a:solidFill>
                <a:latin typeface="Segoe"/>
                <a:ea typeface="ＭＳ ゴシック"/>
              </a:rPr>
              <a:t>¶</a:t>
            </a:r>
            <a:r>
              <a:rPr lang="en-US" b="0" i="0" u="none" strike="noStrike" baseline="0" smtClean="0">
                <a:solidFill>
                  <a:prstClr val="black"/>
                </a:solidFill>
                <a:latin typeface="Segoe"/>
                <a:ea typeface="ＭＳ ゴシック"/>
              </a:rPr>
              <a:t>) in your selection.</a:t>
            </a:r>
          </a:p>
          <a:p>
            <a:pPr lvl="1" rtl="0"/>
            <a:r>
              <a:rPr lang="en-US" b="0" i="0" u="none" strike="noStrike" baseline="0" smtClean="0">
                <a:solidFill>
                  <a:prstClr val="black"/>
                </a:solidFill>
                <a:latin typeface="Segoe"/>
                <a:ea typeface="ＭＳ ゴシック"/>
              </a:rPr>
              <a:t>Position the mouse pointer at </a:t>
            </a:r>
            <a:r>
              <a:rPr lang="en-US" b="1" i="0" u="none" strike="noStrike" baseline="0" smtClean="0">
                <a:solidFill>
                  <a:prstClr val="black"/>
                </a:solidFill>
                <a:latin typeface="Segoe"/>
                <a:ea typeface="ＭＳ ゴシック"/>
              </a:rPr>
              <a:t>4.1"</a:t>
            </a:r>
            <a:r>
              <a:rPr lang="en-US" b="0" i="0" u="none" strike="noStrike" baseline="0" smtClean="0">
                <a:solidFill>
                  <a:prstClr val="black"/>
                </a:solidFill>
                <a:latin typeface="Segoe"/>
                <a:ea typeface="ＭＳ ゴシック"/>
              </a:rPr>
              <a:t> on the ruler until you see the Decimal Tab ScreenTip.</a:t>
            </a:r>
          </a:p>
          <a:p>
            <a:pPr lvl="1" rtl="0"/>
            <a:r>
              <a:rPr lang="en-US" b="0" i="0" u="none" strike="noStrike" baseline="0" smtClean="0">
                <a:solidFill>
                  <a:prstClr val="black"/>
                </a:solidFill>
                <a:latin typeface="Segoe"/>
                <a:ea typeface="ＭＳ ゴシック"/>
              </a:rPr>
              <a:t>Press and hold the left mouse button and drag on the ruler to </a:t>
            </a:r>
            <a:r>
              <a:rPr lang="en-US" b="1" i="0" u="none" strike="noStrike" baseline="0" smtClean="0">
                <a:solidFill>
                  <a:prstClr val="black"/>
                </a:solidFill>
                <a:latin typeface="Segoe"/>
                <a:ea typeface="ＭＳ ゴシック"/>
              </a:rPr>
              <a:t>5"</a:t>
            </a:r>
            <a:r>
              <a:rPr lang="en-US" b="0" i="0" u="none" strike="noStrike" baseline="0" smtClean="0">
                <a:solidFill>
                  <a:prstClr val="black"/>
                </a:solidFill>
                <a:latin typeface="Segoe"/>
                <a:ea typeface="ＭＳ ゴシック"/>
              </a:rPr>
              <a:t>. Release the left mouse button. Notice the Decimal Tab setting for the five lines is positioned at 5</a:t>
            </a:r>
            <a:r>
              <a:rPr lang="en-US" b="0" i="0" u="none" strike="noStrike" baseline="0" smtClean="0">
                <a:solidFill>
                  <a:srgbClr val="000000"/>
                </a:solidFill>
                <a:latin typeface="Segoe"/>
                <a:ea typeface="ＭＳ ゴシック"/>
              </a:rPr>
              <a:t>" on the ruler.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107</a:t>
            </a:fld>
            <a:endParaRPr lang="en-US" dirty="0"/>
          </a:p>
        </p:txBody>
      </p:sp>
    </p:spTree>
    <p:extLst>
      <p:ext uri="{BB962C8B-B14F-4D97-AF65-F5344CB8AC3E}">
        <p14:creationId xmlns:p14="http://schemas.microsoft.com/office/powerpoint/2010/main" val="35287154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Move Tabs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prstClr val="black"/>
                </a:solidFill>
                <a:latin typeface="Segoe"/>
                <a:ea typeface="ＭＳ ゴシック"/>
              </a:rPr>
              <a:t>With the text still selected, position the mouse pointer at </a:t>
            </a:r>
            <a:r>
              <a:rPr lang="en-US" b="1" i="0" u="none" strike="noStrike" baseline="0" smtClean="0">
                <a:solidFill>
                  <a:prstClr val="black"/>
                </a:solidFill>
                <a:latin typeface="Segoe"/>
                <a:ea typeface="ＭＳ ゴシック"/>
              </a:rPr>
              <a:t>2.6"</a:t>
            </a:r>
            <a:r>
              <a:rPr lang="en-US" b="0" i="0" u="none" strike="noStrike" baseline="0" smtClean="0">
                <a:solidFill>
                  <a:prstClr val="black"/>
                </a:solidFill>
                <a:latin typeface="Segoe"/>
                <a:ea typeface="ＭＳ ゴシック"/>
              </a:rPr>
              <a:t> on the ruler until you see the Decimal Tab ScreenTip.</a:t>
            </a:r>
          </a:p>
          <a:p>
            <a:pPr lvl="1" rtl="0">
              <a:buAutoNum type="arabicPeriod" startAt="4"/>
            </a:pPr>
            <a:r>
              <a:rPr lang="en-US" b="0" i="0" u="none" strike="noStrike" baseline="0" smtClean="0">
                <a:solidFill>
                  <a:prstClr val="black"/>
                </a:solidFill>
                <a:latin typeface="Segoe"/>
                <a:ea typeface="ＭＳ ゴシック"/>
              </a:rPr>
              <a:t>Press and hold the left mouse button and drag on the ruler to 3</a:t>
            </a:r>
            <a:r>
              <a:rPr lang="en-US" b="1" i="0" u="none" strike="noStrike" baseline="0" smtClean="0">
                <a:solidFill>
                  <a:prstClr val="black"/>
                </a:solidFill>
                <a:latin typeface="Segoe"/>
                <a:ea typeface="ＭＳ ゴシック"/>
              </a:rPr>
              <a:t>"</a:t>
            </a:r>
            <a:r>
              <a:rPr lang="en-US" b="0" i="0" u="none" strike="noStrike" baseline="0" smtClean="0">
                <a:solidFill>
                  <a:prstClr val="black"/>
                </a:solidFill>
                <a:latin typeface="Segoe"/>
                <a:ea typeface="ＭＳ ゴシック"/>
              </a:rPr>
              <a:t>. Release the left mouse button. Notice the Decimal Tab setting for the five lines is positioned at 3" on the ruler.</a:t>
            </a:r>
          </a:p>
          <a:p>
            <a:pPr lvl="1" rtl="0">
              <a:buAutoNum type="arabicPeriod" startAt="4"/>
            </a:pPr>
            <a:r>
              <a:rPr lang="en-US" b="0" i="0" u="none" strike="noStrike" baseline="0" smtClean="0">
                <a:solidFill>
                  <a:prstClr val="black"/>
                </a:solidFill>
                <a:latin typeface="Segoe"/>
                <a:ea typeface="ＭＳ ゴシック"/>
              </a:rPr>
              <a:t>Select </a:t>
            </a:r>
            <a:r>
              <a:rPr lang="en-US" b="1" i="0" u="none" strike="noStrike" baseline="0" smtClean="0">
                <a:solidFill>
                  <a:prstClr val="black"/>
                </a:solidFill>
                <a:latin typeface="Segoe"/>
                <a:ea typeface="ＭＳ ゴシック"/>
              </a:rPr>
              <a:t>Chicago</a:t>
            </a:r>
            <a:r>
              <a:rPr lang="en-US" b="0" i="0" u="none" strike="noStrike" baseline="0" smtClean="0">
                <a:solidFill>
                  <a:prstClr val="black"/>
                </a:solidFill>
                <a:latin typeface="Segoe"/>
                <a:ea typeface="ＭＳ ゴシック"/>
              </a:rPr>
              <a:t>. Drag the center tab setting and position it at </a:t>
            </a:r>
            <a:r>
              <a:rPr lang="en-US" b="1" i="0" u="none" strike="noStrike" baseline="0" smtClean="0">
                <a:solidFill>
                  <a:prstClr val="black"/>
                </a:solidFill>
                <a:latin typeface="Segoe"/>
                <a:ea typeface="ＭＳ ゴシック"/>
              </a:rPr>
              <a:t>3"</a:t>
            </a:r>
            <a:r>
              <a:rPr lang="en-US" b="0" i="0" u="none" strike="noStrike" baseline="0" smtClean="0">
                <a:solidFill>
                  <a:prstClr val="black"/>
                </a:solidFill>
                <a:latin typeface="Segoe"/>
                <a:ea typeface="ＭＳ ゴシック"/>
              </a:rPr>
              <a:t> on the ruler. Double-click the center tab on the ruler to open the </a:t>
            </a:r>
            <a:r>
              <a:rPr lang="en-US" b="0" i="1" u="none" strike="noStrike" baseline="0" smtClean="0">
                <a:solidFill>
                  <a:prstClr val="black"/>
                </a:solidFill>
                <a:latin typeface="Segoe"/>
                <a:ea typeface="ＭＳ ゴシック"/>
              </a:rPr>
              <a:t>Tabs</a:t>
            </a:r>
            <a:r>
              <a:rPr lang="en-US" b="0" i="0" u="none" strike="noStrike" baseline="0" smtClean="0">
                <a:solidFill>
                  <a:prstClr val="black"/>
                </a:solidFill>
                <a:latin typeface="Segoe"/>
                <a:ea typeface="ＭＳ ゴシック"/>
              </a:rPr>
              <a:t> dialog box—check the positioning of the tab. </a:t>
            </a:r>
            <a:r>
              <a:rPr lang="en-US" b="0" i="1" u="none" strike="noStrike" baseline="0" smtClean="0">
                <a:solidFill>
                  <a:prstClr val="black"/>
                </a:solidFill>
                <a:latin typeface="Segoe"/>
                <a:ea typeface="ＭＳ ゴシック"/>
              </a:rPr>
              <a:t>Chicago</a:t>
            </a:r>
            <a:r>
              <a:rPr lang="en-US" b="0" i="0" u="none" strike="noStrike" baseline="0" smtClean="0">
                <a:solidFill>
                  <a:prstClr val="black"/>
                </a:solidFill>
                <a:latin typeface="Segoe"/>
                <a:ea typeface="ＭＳ ゴシック"/>
              </a:rPr>
              <a:t> should align nicely above the amounts.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108</a:t>
            </a:fld>
            <a:endParaRPr lang="en-US" dirty="0"/>
          </a:p>
        </p:txBody>
      </p:sp>
    </p:spTree>
    <p:extLst>
      <p:ext uri="{BB962C8B-B14F-4D97-AF65-F5344CB8AC3E}">
        <p14:creationId xmlns:p14="http://schemas.microsoft.com/office/powerpoint/2010/main" val="40904063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Move Tabs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prstClr val="black"/>
                </a:solidFill>
                <a:latin typeface="Segoe"/>
                <a:ea typeface="ＭＳ ゴシック"/>
              </a:rPr>
              <a:t>Select </a:t>
            </a:r>
            <a:r>
              <a:rPr lang="en-US" b="1" i="0" u="none" strike="noStrike" baseline="0" smtClean="0">
                <a:solidFill>
                  <a:prstClr val="black"/>
                </a:solidFill>
                <a:latin typeface="Segoe"/>
                <a:ea typeface="ＭＳ ゴシック"/>
              </a:rPr>
              <a:t>New York</a:t>
            </a:r>
            <a:r>
              <a:rPr lang="en-US" b="0" i="0" u="none" strike="noStrike" baseline="0" smtClean="0">
                <a:solidFill>
                  <a:prstClr val="black"/>
                </a:solidFill>
                <a:latin typeface="Segoe"/>
                <a:ea typeface="ＭＳ ゴシック"/>
              </a:rPr>
              <a:t>. Drag the center tab setting and position it at </a:t>
            </a:r>
            <a:r>
              <a:rPr lang="en-US" b="1" i="0" u="none" strike="noStrike" baseline="0" smtClean="0">
                <a:solidFill>
                  <a:prstClr val="black"/>
                </a:solidFill>
                <a:latin typeface="Segoe"/>
                <a:ea typeface="ＭＳ ゴシック"/>
              </a:rPr>
              <a:t>5"</a:t>
            </a:r>
            <a:r>
              <a:rPr lang="en-US" b="0" i="0" u="none" strike="noStrike" baseline="0" smtClean="0">
                <a:solidFill>
                  <a:prstClr val="black"/>
                </a:solidFill>
                <a:latin typeface="Segoe"/>
                <a:ea typeface="ＭＳ ゴシック"/>
              </a:rPr>
              <a:t> on the ruler. Double-click the center tab on the ruler to open the </a:t>
            </a:r>
            <a:r>
              <a:rPr lang="en-US" b="0" i="1" u="none" strike="noStrike" baseline="0" smtClean="0">
                <a:solidFill>
                  <a:prstClr val="black"/>
                </a:solidFill>
                <a:latin typeface="Segoe"/>
                <a:ea typeface="ＭＳ ゴシック"/>
              </a:rPr>
              <a:t>Tabs</a:t>
            </a:r>
            <a:r>
              <a:rPr lang="en-US" b="0" i="0" u="none" strike="noStrike" baseline="0" smtClean="0">
                <a:solidFill>
                  <a:prstClr val="black"/>
                </a:solidFill>
                <a:latin typeface="Segoe"/>
                <a:ea typeface="ＭＳ ゴシック"/>
              </a:rPr>
              <a:t> dialog box—check the positioning of the tab. </a:t>
            </a:r>
            <a:r>
              <a:rPr lang="en-US" b="0" i="1" u="none" strike="noStrike" baseline="0" smtClean="0">
                <a:solidFill>
                  <a:prstClr val="black"/>
                </a:solidFill>
                <a:latin typeface="Segoe"/>
                <a:ea typeface="ＭＳ ゴシック"/>
              </a:rPr>
              <a:t>New York</a:t>
            </a:r>
            <a:r>
              <a:rPr lang="en-US" b="0" i="0" u="none" strike="noStrike" baseline="0" smtClean="0">
                <a:solidFill>
                  <a:prstClr val="black"/>
                </a:solidFill>
                <a:latin typeface="Segoe"/>
                <a:ea typeface="ＭＳ ゴシック"/>
              </a:rPr>
              <a:t> should align nicely above the amounts.</a:t>
            </a:r>
          </a:p>
          <a:p>
            <a:pPr lvl="1">
              <a:buAutoNum type="arabicPeriod" startAt="7"/>
            </a:pPr>
            <a:r>
              <a:rPr lang="en-US">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Per Diem Final </a:t>
            </a:r>
            <a:r>
              <a:rPr lang="en-US" b="0" i="0" u="none" strike="noStrike" baseline="0" smtClean="0">
                <a:solidFill>
                  <a:prstClr val="black"/>
                </a:solidFill>
                <a:latin typeface="Segoe"/>
                <a:ea typeface="ＭＳ ゴシック"/>
              </a:rPr>
              <a:t>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109</a:t>
            </a:fld>
            <a:endParaRPr lang="en-US" dirty="0"/>
          </a:p>
        </p:txBody>
      </p:sp>
    </p:spTree>
    <p:extLst>
      <p:ext uri="{BB962C8B-B14F-4D97-AF65-F5344CB8AC3E}">
        <p14:creationId xmlns:p14="http://schemas.microsoft.com/office/powerpoint/2010/main" val="3412688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First-Line Indents</a:t>
            </a:r>
          </a:p>
        </p:txBody>
      </p:sp>
      <p:sp>
        <p:nvSpPr>
          <p:cNvPr id="3" name="Text Placeholder 2"/>
          <p:cNvSpPr>
            <a:spLocks noGrp="1"/>
          </p:cNvSpPr>
          <p:nvPr>
            <p:ph type="body" idx="1"/>
          </p:nvPr>
        </p:nvSpPr>
        <p:spPr/>
        <p:txBody>
          <a:bodyPr/>
          <a:lstStyle/>
          <a:p>
            <a:pPr lvl="1" rtl="0">
              <a:buFont typeface="+mj-lt"/>
              <a:buAutoNum type="arabicPeriod" startAt="17"/>
            </a:pPr>
            <a:r>
              <a:rPr lang="en-US" b="0" i="0" u="none" strike="noStrike" baseline="0" smtClean="0">
                <a:solidFill>
                  <a:prstClr val="black"/>
                </a:solidFill>
                <a:latin typeface="Segoe"/>
                <a:ea typeface="ＭＳ ゴシック"/>
              </a:rPr>
              <a:t>Change the Special selection to </a:t>
            </a:r>
            <a:r>
              <a:rPr lang="en-US" b="1" i="0" u="none" strike="noStrike" baseline="0" smtClean="0">
                <a:solidFill>
                  <a:prstClr val="black"/>
                </a:solidFill>
                <a:latin typeface="Segoe"/>
                <a:ea typeface="ＭＳ ゴシック"/>
              </a:rPr>
              <a:t>First Line</a:t>
            </a:r>
            <a:r>
              <a:rPr lang="en-US" b="0" i="0" u="none" strike="noStrike" baseline="0" smtClean="0">
                <a:solidFill>
                  <a:prstClr val="black"/>
                </a:solidFill>
                <a:latin typeface="Segoe"/>
                <a:ea typeface="ＭＳ ゴシック"/>
              </a:rPr>
              <a:t>.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Using a shortcut method, you can also access the </a:t>
            </a:r>
            <a:r>
              <a:rPr lang="en-US" b="0" i="1" u="none" strike="noStrike" baseline="0" smtClean="0">
                <a:solidFill>
                  <a:prstClr val="black"/>
                </a:solidFill>
                <a:latin typeface="Segoe"/>
                <a:ea typeface="ＭＳ ゴシック"/>
              </a:rPr>
              <a:t>Paragraph</a:t>
            </a:r>
            <a:r>
              <a:rPr lang="en-US" b="0" i="0" u="none" strike="noStrike" baseline="0" smtClean="0">
                <a:solidFill>
                  <a:prstClr val="black"/>
                </a:solidFill>
                <a:latin typeface="Segoe"/>
                <a:ea typeface="ＭＳ ゴシック"/>
              </a:rPr>
              <a:t> dialog box.</a:t>
            </a:r>
          </a:p>
          <a:p>
            <a:pPr lvl="1" rtl="0">
              <a:buAutoNum type="arabicPeriod" startAt="17"/>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 </a:t>
            </a:r>
            <a:r>
              <a:rPr lang="en-US" b="0" i="0" u="none" strike="noStrike" baseline="0" smtClean="0">
                <a:solidFill>
                  <a:prstClr val="black"/>
                </a:solidFill>
                <a:latin typeface="Segoe"/>
                <a:ea typeface="ＭＳ ゴシック"/>
              </a:rPr>
              <a:t>the document as </a:t>
            </a:r>
            <a:r>
              <a:rPr lang="en-US" b="1" i="1" u="none" strike="noStrike" baseline="0" smtClean="0">
                <a:solidFill>
                  <a:prstClr val="black"/>
                </a:solidFill>
                <a:latin typeface="Segoe"/>
                <a:ea typeface="ＭＳ ゴシック"/>
              </a:rPr>
              <a:t>B&amp;B First Line Indent</a:t>
            </a:r>
            <a:r>
              <a:rPr lang="en-US" b="0" i="0" u="none" strike="noStrike" baseline="0" smtClean="0">
                <a:solidFill>
                  <a:prstClr val="black"/>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spTree>
    <p:extLst>
      <p:ext uri="{BB962C8B-B14F-4D97-AF65-F5344CB8AC3E}">
        <p14:creationId xmlns:p14="http://schemas.microsoft.com/office/powerpoint/2010/main" val="19266208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Clearing Tabs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Tabs can be removed by dragging them off the ruler, or you can use the Tabs dialog box to clear one or all tabs. </a:t>
            </a:r>
          </a:p>
          <a:p>
            <a:pPr lvl="0" rtl="0"/>
            <a:r>
              <a:rPr lang="en-US" b="0" i="0" u="none" strike="noStrike" baseline="0" smtClean="0">
                <a:latin typeface="Segoe"/>
                <a:ea typeface="ＭＳ ゴシック"/>
              </a:rPr>
              <a:t>To remove a tab stop from the ruler, click and drag it off the ruler. When you release the mouse button, the tab stop disappears. </a:t>
            </a:r>
          </a:p>
          <a:p>
            <a:pPr lvl="0" rtl="0"/>
            <a:r>
              <a:rPr lang="en-US" b="0" i="0" u="none" strike="noStrike" baseline="0" smtClean="0">
                <a:latin typeface="Segoe"/>
                <a:ea typeface="ＭＳ ゴシック"/>
              </a:rPr>
              <a:t>you can also clear one tab or all tabs in the Tabs dialog box.</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110</a:t>
            </a:fld>
            <a:endParaRPr lang="en-US" dirty="0"/>
          </a:p>
        </p:txBody>
      </p:sp>
    </p:spTree>
    <p:extLst>
      <p:ext uri="{BB962C8B-B14F-4D97-AF65-F5344CB8AC3E}">
        <p14:creationId xmlns:p14="http://schemas.microsoft.com/office/powerpoint/2010/main" val="35203039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Clear Tabs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Place the insertion point on the last line (</a:t>
            </a:r>
            <a:r>
              <a:rPr lang="en-US" b="1" i="0" u="none" strike="noStrike" baseline="0" smtClean="0">
                <a:solidFill>
                  <a:prstClr val="black"/>
                </a:solidFill>
                <a:latin typeface="Segoe"/>
                <a:ea typeface="ＭＳ ゴシック"/>
              </a:rPr>
              <a:t>Totals</a:t>
            </a:r>
            <a:r>
              <a:rPr lang="en-US" b="0" i="0" u="none" strike="noStrike" baseline="0" smtClean="0">
                <a:solidFill>
                  <a:prstClr val="black"/>
                </a:solidFill>
                <a:latin typeface="Segoe"/>
                <a:ea typeface="ＭＳ ゴシック"/>
              </a:rPr>
              <a:t>).</a:t>
            </a:r>
          </a:p>
          <a:p>
            <a:pPr lvl="1" rtl="0"/>
            <a:r>
              <a:rPr lang="en-US" b="0" i="0" u="none" strike="noStrike" baseline="0" smtClean="0">
                <a:solidFill>
                  <a:prstClr val="black"/>
                </a:solidFill>
                <a:latin typeface="Segoe"/>
                <a:ea typeface="ＭＳ ゴシック"/>
              </a:rPr>
              <a:t>Move your mouse pointer to the tab stop at </a:t>
            </a:r>
            <a:r>
              <a:rPr lang="en-US" b="1" i="0" u="none" strike="noStrike" baseline="0" smtClean="0">
                <a:solidFill>
                  <a:prstClr val="black"/>
                </a:solidFill>
                <a:latin typeface="Segoe"/>
                <a:ea typeface="ＭＳ ゴシック"/>
              </a:rPr>
              <a:t>5"</a:t>
            </a:r>
            <a:r>
              <a:rPr lang="en-US" b="0" i="0" u="none" strike="noStrike" baseline="0" smtClean="0">
                <a:solidFill>
                  <a:prstClr val="black"/>
                </a:solidFill>
                <a:latin typeface="Segoe"/>
                <a:ea typeface="ＭＳ ゴシック"/>
              </a:rPr>
              <a:t> on the ruler. Wait for the ScreenTip to appear.</a:t>
            </a:r>
          </a:p>
          <a:p>
            <a:pPr lvl="1" rtl="0"/>
            <a:r>
              <a:rPr lang="en-US" b="0" i="0" u="none" strike="noStrike" baseline="0" smtClean="0">
                <a:solidFill>
                  <a:prstClr val="black"/>
                </a:solidFill>
                <a:latin typeface="Segoe"/>
                <a:ea typeface="ＭＳ ゴシック"/>
              </a:rPr>
              <a:t>Press and hold the mouse button and drag it off the ruler. Release the mouse button to remove the tab stop. The amount moves to the left.</a:t>
            </a:r>
          </a:p>
          <a:p>
            <a:pPr lvl="1" rtl="0"/>
            <a:r>
              <a:rPr lang="en-US" b="0" i="0" u="none" strike="noStrike" baseline="0" smtClean="0">
                <a:solidFill>
                  <a:prstClr val="black"/>
                </a:solidFill>
                <a:latin typeface="Segoe"/>
                <a:ea typeface="ＭＳ ゴシック"/>
              </a:rPr>
              <a:t>On the Home tab, in the Paragraph group, click the </a:t>
            </a:r>
            <a:r>
              <a:rPr lang="en-US" b="0" i="0" u="none" strike="noStrike" baseline="0" smtClean="0">
                <a:solidFill>
                  <a:srgbClr val="000000"/>
                </a:solidFill>
                <a:latin typeface="Segoe"/>
                <a:ea typeface="ＭＳ ゴシック"/>
              </a:rPr>
              <a:t>dialog box launcher to launch the </a:t>
            </a:r>
            <a:r>
              <a:rPr lang="en-US" b="0" i="1" u="none" strike="noStrike" baseline="0" smtClean="0">
                <a:solidFill>
                  <a:srgbClr val="000000"/>
                </a:solidFill>
                <a:latin typeface="Segoe"/>
                <a:ea typeface="ＭＳ ゴシック"/>
              </a:rPr>
              <a:t>Paragraph </a:t>
            </a:r>
            <a:r>
              <a:rPr lang="en-US" b="0" i="0" u="none" strike="noStrike" baseline="0" smtClean="0">
                <a:solidFill>
                  <a:srgbClr val="000000"/>
                </a:solidFill>
                <a:latin typeface="Segoe"/>
                <a:ea typeface="ＭＳ ゴシック"/>
              </a:rPr>
              <a:t>dialog box.</a:t>
            </a:r>
          </a:p>
          <a:p>
            <a:pPr lvl="1"/>
            <a:r>
              <a:rPr lang="en-US">
                <a:solidFill>
                  <a:prstClr val="black"/>
                </a:solidFill>
                <a:latin typeface="Segoe"/>
                <a:ea typeface="ＭＳ ゴシック"/>
              </a:rPr>
              <a:t>Click the </a:t>
            </a:r>
            <a:r>
              <a:rPr lang="en-US" b="1">
                <a:solidFill>
                  <a:prstClr val="black"/>
                </a:solidFill>
                <a:latin typeface="Segoe"/>
                <a:ea typeface="ＭＳ ゴシック"/>
              </a:rPr>
              <a:t>Tabs</a:t>
            </a:r>
            <a:r>
              <a:rPr lang="en-US">
                <a:solidFill>
                  <a:prstClr val="black"/>
                </a:solidFill>
                <a:latin typeface="Segoe"/>
                <a:ea typeface="ＭＳ ゴシック"/>
              </a:rPr>
              <a:t> button on the bottom left of the dialog box to display the </a:t>
            </a:r>
            <a:r>
              <a:rPr lang="en-US" i="1">
                <a:solidFill>
                  <a:prstClr val="black"/>
                </a:solidFill>
                <a:latin typeface="Segoe"/>
                <a:ea typeface="ＭＳ ゴシック"/>
              </a:rPr>
              <a:t>Tabs</a:t>
            </a:r>
            <a:r>
              <a:rPr lang="en-US">
                <a:solidFill>
                  <a:prstClr val="black"/>
                </a:solidFill>
                <a:latin typeface="Segoe"/>
                <a:ea typeface="ＭＳ ゴシック"/>
              </a:rPr>
              <a:t> dialog box.</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111</a:t>
            </a:fld>
            <a:endParaRPr lang="en-US" dirty="0"/>
          </a:p>
        </p:txBody>
      </p:sp>
    </p:spTree>
    <p:extLst>
      <p:ext uri="{BB962C8B-B14F-4D97-AF65-F5344CB8AC3E}">
        <p14:creationId xmlns:p14="http://schemas.microsoft.com/office/powerpoint/2010/main" val="4570250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Clear Tabs</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prstClr val="black"/>
                </a:solidFill>
                <a:latin typeface="Segoe"/>
                <a:ea typeface="ＭＳ ゴシック"/>
              </a:rPr>
              <a:t>In the Tab stop position list, click </a:t>
            </a:r>
            <a:r>
              <a:rPr lang="en-US" b="1" i="0" u="none" strike="noStrike" baseline="0" smtClean="0">
                <a:solidFill>
                  <a:prstClr val="black"/>
                </a:solidFill>
                <a:latin typeface="Segoe"/>
                <a:ea typeface="ＭＳ ゴシック"/>
              </a:rPr>
              <a:t>3"</a:t>
            </a:r>
            <a:r>
              <a:rPr lang="en-US" b="0" i="0" u="none" strike="noStrike" baseline="0" smtClean="0">
                <a:solidFill>
                  <a:prstClr val="black"/>
                </a:solidFill>
                <a:latin typeface="Segoe"/>
                <a:ea typeface="ＭＳ ゴシック"/>
              </a:rPr>
              <a:t>, and then click </a:t>
            </a:r>
            <a:r>
              <a:rPr lang="en-US" b="1" i="0" u="none" strike="noStrike" baseline="0" smtClean="0">
                <a:solidFill>
                  <a:prstClr val="black"/>
                </a:solidFill>
                <a:latin typeface="Segoe"/>
                <a:ea typeface="ＭＳ ゴシック"/>
              </a:rPr>
              <a:t>Clear</a:t>
            </a:r>
            <a:r>
              <a:rPr lang="en-US" b="0" i="0" u="none" strike="noStrike" baseline="0" smtClean="0">
                <a:solidFill>
                  <a:prstClr val="black"/>
                </a:solidFill>
                <a:latin typeface="Segoe"/>
                <a:ea typeface="ＭＳ ゴシック"/>
              </a:rPr>
              <a:t> to clear that tab.</a:t>
            </a:r>
          </a:p>
          <a:p>
            <a:pPr lvl="1" rtl="0">
              <a:buAutoNum type="arabicPeriod" startAt="6"/>
            </a:pPr>
            <a:r>
              <a:rPr lang="en-US" b="0" i="0" u="none" strike="noStrike" baseline="0" smtClean="0">
                <a:solidFill>
                  <a:prstClr val="black"/>
                </a:solidFill>
                <a:latin typeface="Segoe"/>
                <a:ea typeface="ＭＳ ゴシック"/>
              </a:rPr>
              <a:t>Click the </a:t>
            </a:r>
            <a:r>
              <a:rPr lang="en-US" b="1" i="0" u="none" strike="noStrike" baseline="0" smtClean="0">
                <a:solidFill>
                  <a:prstClr val="black"/>
                </a:solidFill>
                <a:latin typeface="Segoe"/>
                <a:ea typeface="ＭＳ ゴシック"/>
              </a:rPr>
              <a:t>Clear All</a:t>
            </a:r>
            <a:r>
              <a:rPr lang="en-US" b="0" i="0" u="none" strike="noStrike" baseline="0" smtClean="0">
                <a:solidFill>
                  <a:prstClr val="black"/>
                </a:solidFill>
                <a:latin typeface="Segoe"/>
                <a:ea typeface="ＭＳ ゴシック"/>
              </a:rPr>
              <a:t> button to clear all tabs on that line.</a:t>
            </a:r>
          </a:p>
          <a:p>
            <a:pPr lvl="1" rtl="0">
              <a:buAutoNum type="arabicPeriod" startAt="6"/>
            </a:pPr>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to close the </a:t>
            </a:r>
            <a:r>
              <a:rPr lang="en-US" b="0" i="1" u="none" strike="noStrike" baseline="0" smtClean="0">
                <a:solidFill>
                  <a:prstClr val="black"/>
                </a:solidFill>
                <a:latin typeface="Segoe"/>
                <a:ea typeface="ＭＳ ゴシック"/>
              </a:rPr>
              <a:t>Tabs </a:t>
            </a:r>
            <a:r>
              <a:rPr lang="en-US" b="0" i="0" u="none" strike="noStrike" baseline="0" smtClean="0">
                <a:solidFill>
                  <a:prstClr val="black"/>
                </a:solidFill>
                <a:latin typeface="Segoe"/>
                <a:ea typeface="ＭＳ ゴシック"/>
              </a:rPr>
              <a:t>dialog box.</a:t>
            </a:r>
          </a:p>
          <a:p>
            <a:pPr lvl="1">
              <a:buFont typeface="+mj-lt"/>
              <a:buAutoNum type="arabicPeriod" startAt="9"/>
            </a:pPr>
            <a:r>
              <a:rPr lang="en-US">
                <a:solidFill>
                  <a:prstClr val="black"/>
                </a:solidFill>
                <a:latin typeface="Segoe"/>
                <a:ea typeface="ＭＳ ゴシック"/>
              </a:rPr>
              <a:t>Select all the text on the </a:t>
            </a:r>
            <a:r>
              <a:rPr lang="en-US" i="1">
                <a:solidFill>
                  <a:prstClr val="black"/>
                </a:solidFill>
                <a:latin typeface="Segoe"/>
                <a:ea typeface="ＭＳ ゴシック"/>
              </a:rPr>
              <a:t>Totals</a:t>
            </a:r>
            <a:r>
              <a:rPr lang="en-US" b="1">
                <a:solidFill>
                  <a:prstClr val="black"/>
                </a:solidFill>
                <a:latin typeface="Segoe"/>
                <a:ea typeface="ＭＳ ゴシック"/>
              </a:rPr>
              <a:t> </a:t>
            </a:r>
            <a:r>
              <a:rPr lang="en-US">
                <a:solidFill>
                  <a:prstClr val="black"/>
                </a:solidFill>
                <a:latin typeface="Segoe"/>
                <a:ea typeface="ＭＳ ゴシック"/>
              </a:rPr>
              <a:t>line and press the </a:t>
            </a:r>
            <a:r>
              <a:rPr lang="en-US" b="1">
                <a:solidFill>
                  <a:prstClr val="black"/>
                </a:solidFill>
                <a:latin typeface="Arial"/>
                <a:ea typeface="ＭＳ ゴシック"/>
              </a:rPr>
              <a:t>Delete</a:t>
            </a:r>
            <a:r>
              <a:rPr lang="en-US">
                <a:solidFill>
                  <a:prstClr val="black"/>
                </a:solidFill>
                <a:latin typeface="Segoe"/>
                <a:ea typeface="ＭＳ ゴシック"/>
              </a:rPr>
              <a:t> button to delete it.</a:t>
            </a:r>
          </a:p>
          <a:p>
            <a:pPr lvl="1">
              <a:buAutoNum type="arabicPeriod" startAt="9"/>
            </a:pPr>
            <a:r>
              <a:rPr lang="en-US">
                <a:solidFill>
                  <a:prstClr val="black"/>
                </a:solidFill>
                <a:latin typeface="Segoe"/>
                <a:ea typeface="ＭＳ ゴシック"/>
              </a:rPr>
              <a:t> </a:t>
            </a:r>
            <a:r>
              <a:rPr lang="en-US" b="1">
                <a:solidFill>
                  <a:prstClr val="black"/>
                </a:solidFill>
                <a:latin typeface="Segoe"/>
                <a:ea typeface="ＭＳ ゴシック"/>
              </a:rPr>
              <a:t>SAVE</a:t>
            </a:r>
            <a:r>
              <a:rPr lang="en-US">
                <a:solidFill>
                  <a:prstClr val="black"/>
                </a:solidFill>
                <a:latin typeface="Segoe"/>
                <a:ea typeface="ＭＳ ゴシック"/>
              </a:rPr>
              <a:t> the document with the same filename, and then </a:t>
            </a:r>
            <a:r>
              <a:rPr lang="en-US" b="1">
                <a:solidFill>
                  <a:prstClr val="black"/>
                </a:solidFill>
                <a:latin typeface="Segoe"/>
                <a:ea typeface="ＭＳ ゴシック"/>
              </a:rPr>
              <a:t>CLOSE</a:t>
            </a:r>
            <a:r>
              <a:rPr lang="en-US">
                <a:solidFill>
                  <a:prstClr val="black"/>
                </a:solidFill>
                <a:latin typeface="Segoe"/>
                <a:ea typeface="ＭＳ ゴシック"/>
              </a:rPr>
              <a:t> the file.</a:t>
            </a:r>
          </a:p>
          <a:p>
            <a:pPr lvl="0"/>
            <a:r>
              <a:rPr lang="en-US" b="1">
                <a:latin typeface="Segoe"/>
                <a:ea typeface="ＭＳ ゴシック"/>
              </a:rPr>
              <a:t>PAUSE</a:t>
            </a:r>
            <a:r>
              <a:rPr lang="en-US" b="1">
                <a:latin typeface="Times"/>
                <a:ea typeface="ＭＳ ゴシック"/>
              </a:rPr>
              <a:t>.</a:t>
            </a:r>
            <a:r>
              <a:rPr lang="en-US" b="1">
                <a:latin typeface="Segoe"/>
                <a:ea typeface="ＭＳ ゴシック"/>
              </a:rPr>
              <a:t> LEAVE</a:t>
            </a:r>
            <a:r>
              <a:rPr lang="en-US">
                <a:latin typeface="Segoe"/>
                <a:ea typeface="ＭＳ ゴシック"/>
              </a:rPr>
              <a:t> Word open for the next exercise.</a:t>
            </a:r>
          </a:p>
          <a:p>
            <a:pPr lvl="1" rtl="0">
              <a:buAutoNum type="arabicPeriod" startAt="6"/>
            </a:pPr>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112</a:t>
            </a:fld>
            <a:endParaRPr lang="en-US" dirty="0"/>
          </a:p>
        </p:txBody>
      </p:sp>
    </p:spTree>
    <p:extLst>
      <p:ext uri="{BB962C8B-B14F-4D97-AF65-F5344CB8AC3E}">
        <p14:creationId xmlns:p14="http://schemas.microsoft.com/office/powerpoint/2010/main" val="17756335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Tab Stops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Tab stops can be reset from the default of 0.5 inch. Each time you press the tab key, the tab moves half an inch on the ruler. </a:t>
            </a:r>
          </a:p>
          <a:p>
            <a:pPr lvl="0" rtl="0"/>
            <a:r>
              <a:rPr lang="en-US" b="0" i="0" u="none" strike="noStrike" baseline="0" smtClean="0">
                <a:latin typeface="Segoe"/>
                <a:ea typeface="ＭＳ ゴシック"/>
              </a:rPr>
              <a:t>Thus, by pressing the tab key twice, for example, the insertion point moves to one inch on the ruler.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113</a:t>
            </a:fld>
            <a:endParaRPr lang="en-US" dirty="0"/>
          </a:p>
        </p:txBody>
      </p:sp>
    </p:spTree>
    <p:extLst>
      <p:ext uri="{BB962C8B-B14F-4D97-AF65-F5344CB8AC3E}">
        <p14:creationId xmlns:p14="http://schemas.microsoft.com/office/powerpoint/2010/main" val="29778205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Tab Stops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 new blank document.</a:t>
            </a:r>
          </a:p>
          <a:p>
            <a:pPr lvl="1" rtl="0"/>
            <a:r>
              <a:rPr lang="en-US" b="0" i="0" u="none" strike="noStrike" baseline="0" smtClean="0">
                <a:solidFill>
                  <a:prstClr val="black"/>
                </a:solidFill>
                <a:latin typeface="Segoe"/>
                <a:ea typeface="ＭＳ ゴシック"/>
              </a:rPr>
              <a:t>Press the</a:t>
            </a:r>
            <a:r>
              <a:rPr lang="en-US" b="1" i="0" u="none" strike="noStrike" baseline="0" smtClean="0">
                <a:solidFill>
                  <a:prstClr val="black"/>
                </a:solidFill>
                <a:latin typeface="Segoe"/>
                <a:ea typeface="ＭＳ ゴシック"/>
              </a:rPr>
              <a:t> Ta</a:t>
            </a:r>
            <a:r>
              <a:rPr lang="en-US" b="1" i="0" u="none" strike="noStrike" baseline="0" smtClean="0">
                <a:solidFill>
                  <a:srgbClr val="000000"/>
                </a:solidFill>
                <a:latin typeface="Segoe"/>
                <a:ea typeface="ＭＳ ゴシック"/>
              </a:rPr>
              <a:t>b </a:t>
            </a:r>
            <a:r>
              <a:rPr lang="en-US" b="0" i="0" u="none" strike="noStrike" baseline="0" smtClean="0">
                <a:solidFill>
                  <a:srgbClr val="000000"/>
                </a:solidFill>
                <a:latin typeface="Segoe"/>
                <a:ea typeface="ＭＳ ゴシック"/>
              </a:rPr>
              <a:t>key once.</a:t>
            </a:r>
          </a:p>
          <a:p>
            <a:pPr lvl="1" rtl="0"/>
            <a:r>
              <a:rPr lang="en-US" b="0" i="0" u="none" strike="noStrike" baseline="0" smtClean="0">
                <a:solidFill>
                  <a:srgbClr val="000000"/>
                </a:solidFill>
                <a:latin typeface="Segoe"/>
                <a:ea typeface="ＭＳ ゴシック"/>
              </a:rPr>
              <a:t>Press the</a:t>
            </a:r>
            <a:r>
              <a:rPr lang="en-US" b="1" i="0" u="none" strike="noStrike" baseline="0" smtClean="0">
                <a:solidFill>
                  <a:srgbClr val="000000"/>
                </a:solidFill>
                <a:latin typeface="Segoe"/>
                <a:ea typeface="ＭＳ ゴシック"/>
              </a:rPr>
              <a:t> Tab </a:t>
            </a:r>
            <a:r>
              <a:rPr lang="en-US" b="0" i="0" u="none" strike="noStrike" baseline="0" smtClean="0">
                <a:solidFill>
                  <a:srgbClr val="000000"/>
                </a:solidFill>
                <a:latin typeface="Segoe"/>
                <a:ea typeface="ＭＳ ゴシック"/>
              </a:rPr>
              <a:t>key two more times; the insertion point is now positioned at 1½ inches on the ruler.</a:t>
            </a:r>
          </a:p>
          <a:p>
            <a:pPr lvl="1" rtl="0"/>
            <a:r>
              <a:rPr lang="en-US" b="0" i="0" u="none" strike="noStrike" baseline="0" smtClean="0">
                <a:solidFill>
                  <a:srgbClr val="000000"/>
                </a:solidFill>
                <a:latin typeface="Segoe"/>
                <a:ea typeface="ＭＳ ゴシック"/>
              </a:rPr>
              <a:t>Press the</a:t>
            </a:r>
            <a:r>
              <a:rPr lang="en-US" b="1" i="0" u="none" strike="noStrike" baseline="0" smtClean="0">
                <a:solidFill>
                  <a:srgbClr val="000000"/>
                </a:solidFill>
                <a:latin typeface="Segoe"/>
                <a:ea typeface="ＭＳ ゴシック"/>
              </a:rPr>
              <a:t> Tab </a:t>
            </a:r>
            <a:r>
              <a:rPr lang="en-US" b="0" i="0" u="none" strike="noStrike" baseline="0" smtClean="0">
                <a:solidFill>
                  <a:srgbClr val="000000"/>
                </a:solidFill>
                <a:latin typeface="Segoe"/>
                <a:ea typeface="ＭＳ ゴシック"/>
              </a:rPr>
              <a:t>key three times; the insertion point moves to the 3-inch mark on the ruler. Each time you press the Tab key, it advances half an inch on the ruler. By default, the tab stops are set at half an inch.</a:t>
            </a:r>
          </a:p>
          <a:p>
            <a:pPr lvl="1" rtl="0"/>
            <a:r>
              <a:rPr lang="en-US" b="0" i="0" u="none" strike="noStrike" baseline="0" smtClean="0">
                <a:solidFill>
                  <a:srgbClr val="000000"/>
                </a:solidFill>
                <a:latin typeface="Segoe"/>
                <a:ea typeface="ＭＳ ゴシック"/>
              </a:rPr>
              <a:t>Press</a:t>
            </a:r>
            <a:r>
              <a:rPr lang="en-US" b="1" i="0" u="none" strike="noStrike" baseline="0" smtClean="0">
                <a:solidFill>
                  <a:srgbClr val="000000"/>
                </a:solidFill>
                <a:latin typeface="Segoe"/>
                <a:ea typeface="ＭＳ ゴシック"/>
              </a:rPr>
              <a:t> Enter.</a:t>
            </a:r>
            <a:endParaRPr lang="en-US" b="0" i="0" u="none" strike="noStrike" baseline="0" smtClean="0">
              <a:solidFill>
                <a:srgbClr val="000000"/>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114</a:t>
            </a:fld>
            <a:endParaRPr lang="en-US" dirty="0"/>
          </a:p>
        </p:txBody>
      </p:sp>
    </p:spTree>
    <p:extLst>
      <p:ext uri="{BB962C8B-B14F-4D97-AF65-F5344CB8AC3E}">
        <p14:creationId xmlns:p14="http://schemas.microsoft.com/office/powerpoint/2010/main" val="30494425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Tab Stops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prstClr val="black"/>
                </a:solidFill>
                <a:latin typeface="Segoe"/>
                <a:ea typeface="ＭＳ ゴシック"/>
              </a:rPr>
              <a:t>On the Home tab, in the Paragraph group, click the dialog box launcher</a:t>
            </a:r>
            <a:r>
              <a:rPr lang="en-US" b="0" i="0" u="none" strike="noStrike" baseline="0" smtClean="0">
                <a:solidFill>
                  <a:prstClr val="black"/>
                </a:solidFill>
                <a:latin typeface="Times New Roman"/>
                <a:ea typeface="ＭＳ ゴシック"/>
              </a:rPr>
              <a:t>.</a:t>
            </a:r>
          </a:p>
          <a:p>
            <a:pPr lvl="1" rtl="0">
              <a:buAutoNum type="arabicPeriod" startAt="5"/>
            </a:pPr>
            <a:r>
              <a:rPr lang="en-US" b="0" i="0" u="none" strike="noStrike" baseline="0" smtClean="0">
                <a:solidFill>
                  <a:prstClr val="black"/>
                </a:solidFill>
                <a:latin typeface="Segoe"/>
                <a:ea typeface="ＭＳ ゴシック"/>
              </a:rPr>
              <a:t>In the Paragraph dialog box, click the </a:t>
            </a:r>
            <a:r>
              <a:rPr lang="en-US" b="1" i="0" u="none" strike="noStrike" baseline="0" smtClean="0">
                <a:solidFill>
                  <a:prstClr val="black"/>
                </a:solidFill>
                <a:latin typeface="Segoe"/>
                <a:ea typeface="ＭＳ ゴシック"/>
              </a:rPr>
              <a:t>Tabs</a:t>
            </a:r>
            <a:r>
              <a:rPr lang="en-US" b="0" i="0" u="none" strike="noStrike" baseline="0" smtClean="0">
                <a:solidFill>
                  <a:prstClr val="black"/>
                </a:solidFill>
                <a:latin typeface="Segoe"/>
                <a:ea typeface="ＭＳ ゴシック"/>
              </a:rPr>
              <a:t> button to open the Tabs dialog box.</a:t>
            </a:r>
          </a:p>
          <a:p>
            <a:pPr lvl="1" rtl="0">
              <a:buAutoNum type="arabicPeriod" startAt="5"/>
            </a:pPr>
            <a:r>
              <a:rPr lang="en-US" b="0" i="0" u="none" strike="noStrike" baseline="0" smtClean="0">
                <a:solidFill>
                  <a:prstClr val="black"/>
                </a:solidFill>
                <a:latin typeface="Segoe"/>
                <a:ea typeface="ＭＳ ゴシック"/>
              </a:rPr>
              <a:t>Click the up arrow below Default Tab Stops until it stops at </a:t>
            </a:r>
            <a:r>
              <a:rPr lang="en-US" b="1" i="0" u="none" strike="noStrike" baseline="0" smtClean="0">
                <a:solidFill>
                  <a:prstClr val="black"/>
                </a:solidFill>
                <a:latin typeface="Segoe"/>
                <a:ea typeface="ＭＳ ゴシック"/>
              </a:rPr>
              <a:t>1</a:t>
            </a:r>
            <a:r>
              <a:rPr lang="en-US" b="0" i="0" u="none" strike="noStrike" baseline="0" smtClean="0">
                <a:solidFill>
                  <a:prstClr val="black"/>
                </a:solidFill>
                <a:latin typeface="Segoe"/>
                <a:ea typeface="ＭＳ ゴシック"/>
              </a:rPr>
              <a:t> inch.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Times New Roman"/>
                <a:ea typeface="ＭＳ ゴシック"/>
              </a:rPr>
              <a:t>.</a:t>
            </a:r>
          </a:p>
          <a:p>
            <a:pPr lvl="1" rtl="0">
              <a:buAutoNum type="arabicPeriod" startAt="5"/>
            </a:pPr>
            <a:r>
              <a:rPr lang="en-US" b="0" i="0" u="none" strike="noStrike" baseline="0" smtClean="0">
                <a:solidFill>
                  <a:srgbClr val="000000"/>
                </a:solidFill>
                <a:latin typeface="Segoe"/>
                <a:ea typeface="ＭＳ ゴシック"/>
              </a:rPr>
              <a:t>Press the</a:t>
            </a:r>
            <a:r>
              <a:rPr lang="en-US" b="1" i="0" u="none" strike="noStrike" baseline="0" smtClean="0">
                <a:solidFill>
                  <a:srgbClr val="000000"/>
                </a:solidFill>
                <a:latin typeface="Segoe"/>
                <a:ea typeface="ＭＳ ゴシック"/>
              </a:rPr>
              <a:t> Tab </a:t>
            </a:r>
            <a:r>
              <a:rPr lang="en-US" b="0" i="0" u="none" strike="noStrike" baseline="0" smtClean="0">
                <a:solidFill>
                  <a:srgbClr val="000000"/>
                </a:solidFill>
                <a:latin typeface="Segoe"/>
                <a:ea typeface="ＭＳ ゴシック"/>
              </a:rPr>
              <a:t>key three times and notice the insertion point on the ruler now stops at every 1 inch.</a:t>
            </a:r>
          </a:p>
          <a:p>
            <a:pPr lvl="0" rtl="0"/>
            <a:r>
              <a:rPr lang="en-US" b="1" i="0" u="none" strike="noStrike" baseline="0" smtClean="0">
                <a:latin typeface="Segoe"/>
                <a:ea typeface="ＭＳ ゴシック"/>
              </a:rPr>
              <a:t>STOP. CLOSE</a:t>
            </a:r>
            <a:r>
              <a:rPr lang="en-US" b="0" i="0" u="none" strike="noStrike" baseline="0" smtClean="0">
                <a:latin typeface="Segoe"/>
                <a:ea typeface="ＭＳ ゴシック"/>
              </a:rPr>
              <a:t> Word without saving the changes.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115</a:t>
            </a:fld>
            <a:endParaRPr lang="en-US" dirty="0"/>
          </a:p>
        </p:txBody>
      </p:sp>
    </p:spTree>
    <p:extLst>
      <p:ext uri="{BB962C8B-B14F-4D97-AF65-F5344CB8AC3E}">
        <p14:creationId xmlns:p14="http://schemas.microsoft.com/office/powerpoint/2010/main" val="40190519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Skills Summary</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116</a:t>
            </a:fld>
            <a:endParaRPr lang="en-US" dirty="0"/>
          </a:p>
        </p:txBody>
      </p:sp>
      <p:pic>
        <p:nvPicPr>
          <p:cNvPr id="7" name="Picture 6" descr="04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4001"/>
            <a:ext cx="8077834" cy="3392140"/>
          </a:xfrm>
          <a:prstGeom prst="rect">
            <a:avLst/>
          </a:prstGeom>
        </p:spPr>
      </p:pic>
    </p:spTree>
    <p:extLst>
      <p:ext uri="{BB962C8B-B14F-4D97-AF65-F5344CB8AC3E}">
        <p14:creationId xmlns:p14="http://schemas.microsoft.com/office/powerpoint/2010/main" val="2098940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Hanging Indents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Place the insertion point at the beginning of the first paragraph under the heading </a:t>
            </a:r>
            <a:r>
              <a:rPr lang="en-US" b="0" i="1" u="none" strike="noStrike" baseline="0" smtClean="0">
                <a:solidFill>
                  <a:prstClr val="black"/>
                </a:solidFill>
                <a:latin typeface="Segoe"/>
                <a:ea typeface="ＭＳ ゴシック"/>
              </a:rPr>
              <a:t>Acknowledgement</a:t>
            </a:r>
            <a:r>
              <a:rPr lang="en-US" b="0" i="0" u="none" strike="noStrike" baseline="0" smtClean="0">
                <a:solidFill>
                  <a:prstClr val="black"/>
                </a:solidFill>
                <a:latin typeface="Segoe"/>
                <a:ea typeface="ＭＳ ゴシック"/>
              </a:rPr>
              <a:t>, and then select the first two paragraphs.</a:t>
            </a:r>
          </a:p>
          <a:p>
            <a:pPr lvl="1" rtl="0"/>
            <a:r>
              <a:rPr lang="en-US" b="0" i="0" u="none" strike="noStrike" baseline="0" smtClean="0">
                <a:solidFill>
                  <a:prstClr val="black"/>
                </a:solidFill>
                <a:latin typeface="Segoe"/>
                <a:ea typeface="ＭＳ ゴシック"/>
              </a:rPr>
              <a:t>On the Home tab, launch the Paragraph dialog box and change the Special selection from First Line to </a:t>
            </a:r>
            <a:r>
              <a:rPr lang="en-US" b="1" i="0" u="none" strike="noStrike" baseline="0" smtClean="0">
                <a:solidFill>
                  <a:prstClr val="black"/>
                </a:solidFill>
                <a:latin typeface="Segoe"/>
                <a:ea typeface="ＭＳ ゴシック"/>
              </a:rPr>
              <a:t>Hanging</a:t>
            </a:r>
            <a:r>
              <a:rPr lang="en-US" b="0" i="0" u="none" strike="noStrike" baseline="0" smtClean="0">
                <a:solidFill>
                  <a:prstClr val="black"/>
                </a:solidFill>
                <a:latin typeface="Segoe"/>
                <a:ea typeface="ＭＳ ゴシック"/>
              </a:rPr>
              <a:t>.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The first line of both paragraphs begin at the left of the margin whereas the remaining paragraphs are indented 0.5 inches from the left margin.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305671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Hanging Indents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Under the same heading, select the last two paragraphs. On the hor</a:t>
            </a:r>
            <a:r>
              <a:rPr lang="en-US" b="0" i="0" u="none" strike="noStrike" baseline="0" smtClean="0">
                <a:solidFill>
                  <a:prstClr val="black"/>
                </a:solidFill>
                <a:latin typeface="Segoe"/>
                <a:ea typeface="ＭＳ ゴシック"/>
              </a:rPr>
              <a:t>izontal ruler, press and hold the left mouse button and drag the </a:t>
            </a:r>
            <a:r>
              <a:rPr lang="en-US" b="1" i="0" u="none" strike="noStrike" baseline="0" smtClean="0">
                <a:solidFill>
                  <a:prstClr val="black"/>
                </a:solidFill>
                <a:latin typeface="Segoe"/>
                <a:ea typeface="ＭＳ ゴシック"/>
              </a:rPr>
              <a:t>first-line indent</a:t>
            </a:r>
            <a:r>
              <a:rPr lang="en-US" b="0" i="0" u="none" strike="noStrike" baseline="0" smtClean="0">
                <a:solidFill>
                  <a:prstClr val="black"/>
                </a:solidFill>
                <a:latin typeface="Segoe"/>
                <a:ea typeface="ＭＳ ゴシック"/>
              </a:rPr>
              <a:t> marker so that it aligns with the left margin. You need to reposition the first-line indent marker so that it doesn’t move when you begin dragging the hanging indent marker. Your markers on the ruler should match the figure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404.png"/>
          <p:cNvPicPr>
            <a:picLocks noChangeAspect="1"/>
          </p:cNvPicPr>
          <p:nvPr/>
        </p:nvPicPr>
        <p:blipFill rotWithShape="1">
          <a:blip r:embed="rId2">
            <a:extLst>
              <a:ext uri="{28A0092B-C50C-407E-A947-70E740481C1C}">
                <a14:useLocalDpi xmlns:a14="http://schemas.microsoft.com/office/drawing/2010/main" val="0"/>
              </a:ext>
            </a:extLst>
          </a:blip>
          <a:srcRect b="40548"/>
          <a:stretch/>
        </p:blipFill>
        <p:spPr>
          <a:xfrm>
            <a:off x="1537680" y="3998168"/>
            <a:ext cx="6247840" cy="2022842"/>
          </a:xfrm>
          <a:prstGeom prst="rect">
            <a:avLst/>
          </a:prstGeom>
        </p:spPr>
      </p:pic>
    </p:spTree>
    <p:extLst>
      <p:ext uri="{BB962C8B-B14F-4D97-AF65-F5344CB8AC3E}">
        <p14:creationId xmlns:p14="http://schemas.microsoft.com/office/powerpoint/2010/main" val="111553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Hanging Indents</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prstClr val="black"/>
                </a:solidFill>
                <a:latin typeface="Segoe"/>
                <a:ea typeface="ＭＳ ゴシック"/>
              </a:rPr>
              <a:t>Press and hold the left mouse button and drag the </a:t>
            </a:r>
            <a:r>
              <a:rPr lang="en-US" sz="2000" b="1" i="0" u="none" strike="noStrike" baseline="0" smtClean="0">
                <a:solidFill>
                  <a:prstClr val="black"/>
                </a:solidFill>
                <a:latin typeface="Segoe"/>
                <a:ea typeface="ＭＳ ゴシック"/>
              </a:rPr>
              <a:t>hanging indent</a:t>
            </a:r>
            <a:r>
              <a:rPr lang="en-US" sz="2000" b="0" i="0" u="none" strike="noStrike" baseline="0" smtClean="0">
                <a:solidFill>
                  <a:prstClr val="black"/>
                </a:solidFill>
                <a:latin typeface="Segoe"/>
                <a:ea typeface="ＭＳ ゴシック"/>
              </a:rPr>
              <a:t> marker to </a:t>
            </a:r>
            <a:r>
              <a:rPr lang="en-US" sz="2000" b="1" i="0" u="none" strike="noStrike" baseline="0" smtClean="0">
                <a:solidFill>
                  <a:prstClr val="black"/>
                </a:solidFill>
                <a:latin typeface="Segoe"/>
                <a:ea typeface="ＭＳ ゴシック"/>
              </a:rPr>
              <a:t>0.5</a:t>
            </a:r>
            <a:r>
              <a:rPr lang="en-US" sz="2000" b="0" i="0" u="none" strike="noStrike" baseline="0" smtClean="0">
                <a:solidFill>
                  <a:prstClr val="black"/>
                </a:solidFill>
                <a:latin typeface="Segoe"/>
                <a:ea typeface="ＭＳ ゴシック"/>
              </a:rPr>
              <a:t> inches. You have now repositioned the marker using the ruler, and both paragraphs are indented. Your docume</a:t>
            </a:r>
            <a:r>
              <a:rPr lang="en-US" sz="2000" b="0" i="0" u="none" strike="noStrike" baseline="0" smtClean="0">
                <a:solidFill>
                  <a:srgbClr val="000000"/>
                </a:solidFill>
                <a:latin typeface="Segoe"/>
                <a:ea typeface="ＭＳ ゴシック"/>
              </a:rPr>
              <a:t>nt should look similar to the one below.</a:t>
            </a:r>
          </a:p>
          <a:p>
            <a:pPr lvl="1" rtl="0">
              <a:buAutoNum type="arabicPeriod" startAt="4"/>
            </a:pPr>
            <a:r>
              <a:rPr lang="en-US" sz="2000" b="1" i="0" u="none" strike="noStrike" baseline="0" smtClean="0">
                <a:solidFill>
                  <a:prstClr val="black"/>
                </a:solidFill>
                <a:latin typeface="Segoe"/>
                <a:ea typeface="ＭＳ ゴシック"/>
              </a:rPr>
              <a:t>SAVE</a:t>
            </a:r>
            <a:r>
              <a:rPr lang="en-US" sz="2000" b="0" i="0" u="none" strike="noStrike" baseline="0" smtClean="0">
                <a:solidFill>
                  <a:prstClr val="black"/>
                </a:solidFill>
                <a:latin typeface="Segoe"/>
                <a:ea typeface="ＭＳ ゴシック"/>
              </a:rPr>
              <a:t> the document as </a:t>
            </a:r>
            <a:r>
              <a:rPr lang="en-US" sz="2000" b="1" i="1" u="none" strike="noStrike" baseline="0" smtClean="0">
                <a:solidFill>
                  <a:prstClr val="black"/>
                </a:solidFill>
                <a:latin typeface="Segoe"/>
                <a:ea typeface="ＭＳ ゴシック"/>
              </a:rPr>
              <a:t>B&amp;B Hanging Indent</a:t>
            </a:r>
            <a:r>
              <a:rPr lang="en-US" sz="2000" b="0" i="0" u="none" strike="noStrike" baseline="0" smtClean="0">
                <a:solidFill>
                  <a:prstClr val="black"/>
                </a:solidFill>
                <a:latin typeface="Segoe"/>
                <a:ea typeface="ＭＳ ゴシック"/>
              </a:rPr>
              <a:t> in the lesson folder on your flash drive.</a:t>
            </a:r>
          </a:p>
          <a:p>
            <a:pPr lvl="0" rtl="0"/>
            <a:r>
              <a:rPr lang="en-US" sz="2000" b="1" i="0" u="none" strike="noStrike" baseline="0" smtClean="0">
                <a:latin typeface="Segoe"/>
                <a:ea typeface="ＭＳ ゴシック"/>
              </a:rPr>
              <a:t>PAUSE. LEAVE</a:t>
            </a:r>
            <a:r>
              <a:rPr lang="en-US" sz="2000"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405.png"/>
          <p:cNvPicPr>
            <a:picLocks noChangeAspect="1"/>
          </p:cNvPicPr>
          <p:nvPr/>
        </p:nvPicPr>
        <p:blipFill rotWithShape="1">
          <a:blip r:embed="rId2">
            <a:extLst>
              <a:ext uri="{28A0092B-C50C-407E-A947-70E740481C1C}">
                <a14:useLocalDpi xmlns:a14="http://schemas.microsoft.com/office/drawing/2010/main" val="0"/>
              </a:ext>
            </a:extLst>
          </a:blip>
          <a:srcRect r="167" b="38068"/>
          <a:stretch/>
        </p:blipFill>
        <p:spPr>
          <a:xfrm>
            <a:off x="1730945" y="3886200"/>
            <a:ext cx="5635176" cy="2110808"/>
          </a:xfrm>
          <a:prstGeom prst="rect">
            <a:avLst/>
          </a:prstGeom>
        </p:spPr>
      </p:pic>
    </p:spTree>
    <p:extLst>
      <p:ext uri="{BB962C8B-B14F-4D97-AF65-F5344CB8AC3E}">
        <p14:creationId xmlns:p14="http://schemas.microsoft.com/office/powerpoint/2010/main" val="1588394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Left and Right Indents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Select the paragraphs under </a:t>
            </a:r>
            <a:r>
              <a:rPr lang="en-US" b="0" i="1" u="none" strike="noStrike" baseline="0" smtClean="0">
                <a:solidFill>
                  <a:prstClr val="black"/>
                </a:solidFill>
                <a:latin typeface="Segoe"/>
                <a:ea typeface="ＭＳ ゴシック"/>
              </a:rPr>
              <a:t>Introduction</a:t>
            </a:r>
            <a:r>
              <a:rPr lang="en-US" b="0" i="0" u="none" strike="noStrike" baseline="0" smtClean="0">
                <a:solidFill>
                  <a:prstClr val="black"/>
                </a:solidFill>
                <a:latin typeface="Segoe"/>
                <a:ea typeface="ＭＳ ゴシック"/>
              </a:rPr>
              <a:t>. </a:t>
            </a:r>
          </a:p>
          <a:p>
            <a:pPr lvl="1" rtl="0"/>
            <a:r>
              <a:rPr lang="en-US" b="0" i="0" u="none" strike="noStrike" baseline="0" smtClean="0">
                <a:solidFill>
                  <a:prstClr val="black"/>
                </a:solidFill>
                <a:latin typeface="Segoe"/>
                <a:ea typeface="ＭＳ ゴシック"/>
              </a:rPr>
              <a:t>You will move the first-line indent back to the default settings. Launch the Paragraph dialog box from the Home tab. Under the Special group, select </a:t>
            </a:r>
            <a:r>
              <a:rPr lang="en-US" b="1" i="0" u="none" strike="noStrike" baseline="0" smtClean="0">
                <a:solidFill>
                  <a:prstClr val="black"/>
                </a:solidFill>
                <a:latin typeface="Segoe"/>
                <a:ea typeface="ＭＳ ゴシック"/>
              </a:rPr>
              <a:t>(none)</a:t>
            </a:r>
            <a:r>
              <a:rPr lang="en-US" b="0" i="0" u="none" strike="noStrike" baseline="0" smtClean="0">
                <a:solidFill>
                  <a:prstClr val="black"/>
                </a:solidFill>
                <a:latin typeface="Segoe"/>
                <a:ea typeface="ＭＳ ゴシック"/>
              </a:rPr>
              <a:t>.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Notice the paragraphs are left aligned.</a:t>
            </a:r>
          </a:p>
          <a:p>
            <a:pPr lvl="1" rtl="0"/>
            <a:r>
              <a:rPr lang="en-US" b="0" i="0" u="none" strike="noStrike" baseline="0" smtClean="0">
                <a:solidFill>
                  <a:prstClr val="black"/>
                </a:solidFill>
                <a:latin typeface="Segoe"/>
                <a:ea typeface="ＭＳ ゴシック"/>
              </a:rPr>
              <a:t>Select the first two paragraphs under </a:t>
            </a:r>
            <a:r>
              <a:rPr lang="en-US" b="0" i="1" u="none" strike="noStrike" baseline="0" smtClean="0">
                <a:solidFill>
                  <a:prstClr val="black"/>
                </a:solidFill>
                <a:latin typeface="Segoe"/>
                <a:ea typeface="ＭＳ ゴシック"/>
              </a:rPr>
              <a:t>Introduction</a:t>
            </a:r>
            <a:r>
              <a:rPr lang="en-US" b="0" i="0" u="none" strike="noStrike" baseline="0" smtClean="0">
                <a:solidFill>
                  <a:prstClr val="black"/>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spTree>
    <p:extLst>
      <p:ext uri="{BB962C8B-B14F-4D97-AF65-F5344CB8AC3E}">
        <p14:creationId xmlns:p14="http://schemas.microsoft.com/office/powerpoint/2010/main" val="1728828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Left and Right Indents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prstClr val="black"/>
                </a:solidFill>
                <a:latin typeface="Segoe"/>
                <a:ea typeface="ＭＳ ゴシック"/>
              </a:rPr>
              <a:t>Right-click and click </a:t>
            </a:r>
            <a:r>
              <a:rPr lang="en-US" b="1" i="0" u="none" strike="noStrike" baseline="0" smtClean="0">
                <a:solidFill>
                  <a:prstClr val="black"/>
                </a:solidFill>
                <a:latin typeface="Segoe"/>
                <a:ea typeface="ＭＳ ゴシック"/>
              </a:rPr>
              <a:t>Paragraph</a:t>
            </a:r>
            <a:r>
              <a:rPr lang="en-US" b="0" i="0" u="none" strike="noStrike" baseline="0" smtClean="0">
                <a:solidFill>
                  <a:prstClr val="black"/>
                </a:solidFill>
                <a:latin typeface="Segoe"/>
                <a:ea typeface="ＭＳ ゴシック"/>
              </a:rPr>
              <a:t> to open the dialog box. In the Indentation group, change the left and right indents to </a:t>
            </a:r>
            <a:r>
              <a:rPr lang="en-US" b="1" i="0" u="none" strike="noStrike" baseline="0" smtClean="0">
                <a:solidFill>
                  <a:prstClr val="black"/>
                </a:solidFill>
                <a:latin typeface="Segoe"/>
                <a:ea typeface="ＭＳ ゴシック"/>
              </a:rPr>
              <a:t>1</a:t>
            </a:r>
            <a:r>
              <a:rPr lang="en-US" b="0" i="0" u="none" strike="noStrike" baseline="0" smtClean="0">
                <a:solidFill>
                  <a:prstClr val="black"/>
                </a:solidFill>
                <a:latin typeface="Segoe"/>
                <a:ea typeface="ＭＳ ゴシック"/>
              </a:rPr>
              <a:t> inch by clicking the up arrow.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Times New Roman"/>
                <a:ea typeface="ＭＳ ゴシック"/>
              </a:rPr>
              <a:t>.</a:t>
            </a:r>
          </a:p>
          <a:p>
            <a:pPr lvl="1" rtl="0">
              <a:buAutoNum type="arabicPeriod" startAt="4"/>
            </a:pPr>
            <a:r>
              <a:rPr lang="en-US" b="0" i="0" u="none" strike="noStrike" baseline="0" smtClean="0">
                <a:solidFill>
                  <a:prstClr val="black"/>
                </a:solidFill>
                <a:latin typeface="Segoe"/>
                <a:ea typeface="ＭＳ ゴシック"/>
              </a:rPr>
              <a:t>Select the last two paragraphs under the same heading.</a:t>
            </a:r>
          </a:p>
          <a:p>
            <a:pPr lvl="1" rtl="0">
              <a:buAutoNum type="arabicPeriod" startAt="4"/>
            </a:pPr>
            <a:r>
              <a:rPr lang="en-US" b="0" i="0" u="none" strike="noStrike" baseline="0" smtClean="0">
                <a:solidFill>
                  <a:prstClr val="black"/>
                </a:solidFill>
                <a:latin typeface="Segoe"/>
                <a:ea typeface="ＭＳ ゴシック"/>
              </a:rPr>
              <a:t>On the Page Layout tab, in the Paragraph group, click the up arrow next to </a:t>
            </a:r>
            <a:r>
              <a:rPr lang="en-US" b="1" i="0" u="none" strike="noStrike" baseline="0" smtClean="0">
                <a:solidFill>
                  <a:prstClr val="black"/>
                </a:solidFill>
                <a:latin typeface="Segoe"/>
                <a:ea typeface="ＭＳ ゴシック"/>
              </a:rPr>
              <a:t>Indent</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Left</a:t>
            </a:r>
            <a:r>
              <a:rPr lang="en-US" b="0" i="0" u="none" strike="noStrike" baseline="0" smtClean="0">
                <a:solidFill>
                  <a:prstClr val="black"/>
                </a:solidFill>
                <a:latin typeface="Segoe"/>
                <a:ea typeface="ＭＳ ゴシック"/>
              </a:rPr>
              <a:t> </a:t>
            </a:r>
            <a:r>
              <a:rPr lang="en-US" b="0" i="0" u="none" strike="noStrike"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to indent the left side of the paragraph to </a:t>
            </a:r>
            <a:r>
              <a:rPr lang="en-US" b="1" i="0" u="none" strike="noStrike" baseline="0" smtClean="0">
                <a:solidFill>
                  <a:prstClr val="black"/>
                </a:solidFill>
                <a:latin typeface="Segoe"/>
                <a:ea typeface="ＭＳ ゴシック"/>
              </a:rPr>
              <a:t>1</a:t>
            </a:r>
            <a:r>
              <a:rPr lang="en-US" b="0" i="0" u="none" strike="noStrike" baseline="0" smtClean="0">
                <a:solidFill>
                  <a:prstClr val="black"/>
                </a:solidFill>
                <a:latin typeface="Segoe"/>
                <a:ea typeface="ＭＳ ゴシック"/>
              </a:rPr>
              <a:t> inch on the ruler.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Screen shot 2013-08-04 at 5.27.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602" y="3331681"/>
            <a:ext cx="814798" cy="325919"/>
          </a:xfrm>
          <a:prstGeom prst="rect">
            <a:avLst/>
          </a:prstGeom>
        </p:spPr>
      </p:pic>
    </p:spTree>
    <p:extLst>
      <p:ext uri="{BB962C8B-B14F-4D97-AF65-F5344CB8AC3E}">
        <p14:creationId xmlns:p14="http://schemas.microsoft.com/office/powerpoint/2010/main" val="226602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Left and Right Indents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solidFill>
                  <a:prstClr val="black"/>
                </a:solidFill>
                <a:latin typeface="Segoe"/>
                <a:ea typeface="ＭＳ ゴシック"/>
              </a:rPr>
              <a:t>Click the up arrow next to </a:t>
            </a:r>
            <a:r>
              <a:rPr lang="en-US" b="1" i="0" u="none" strike="noStrike" baseline="0" smtClean="0">
                <a:solidFill>
                  <a:prstClr val="black"/>
                </a:solidFill>
                <a:latin typeface="Segoe"/>
                <a:ea typeface="ＭＳ ゴシック"/>
              </a:rPr>
              <a:t>Indent</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Right</a:t>
            </a:r>
            <a:r>
              <a:rPr lang="en-US" b="0" i="0" u="none" strike="noStrike" baseline="0" smtClean="0">
                <a:solidFill>
                  <a:prstClr val="black"/>
                </a:solidFill>
                <a:latin typeface="Segoe"/>
                <a:ea typeface="ＭＳ ゴシック"/>
              </a:rPr>
              <a:t> </a:t>
            </a:r>
            <a:r>
              <a:rPr lang="en-US" b="0" i="0" u="none" strike="noStrike"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to indent the right side of the paragraph to </a:t>
            </a:r>
            <a:r>
              <a:rPr lang="en-US" b="1" i="0" u="none" strike="noStrike" baseline="0" smtClean="0">
                <a:solidFill>
                  <a:prstClr val="black"/>
                </a:solidFill>
                <a:latin typeface="Segoe"/>
                <a:ea typeface="ＭＳ ゴシック"/>
              </a:rPr>
              <a:t>1</a:t>
            </a:r>
            <a:r>
              <a:rPr lang="en-US" b="0" i="0" u="none" strike="noStrike" baseline="0" smtClean="0">
                <a:solidFill>
                  <a:prstClr val="black"/>
                </a:solidFill>
                <a:latin typeface="Segoe"/>
                <a:ea typeface="ＭＳ ゴシック"/>
              </a:rPr>
              <a:t> inch on the ruler. Notice that paragraphs are one inch from the left and right margin (below).</a:t>
            </a:r>
          </a:p>
          <a:p>
            <a:pPr lvl="1" rtl="0">
              <a:buAutoNum type="arabicPeriod" startAt="7"/>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B&amp;B Left&amp;Right Indent</a:t>
            </a:r>
            <a:r>
              <a:rPr lang="en-US" b="0" i="0" u="none" strike="noStrike" baseline="0" smtClean="0">
                <a:solidFill>
                  <a:prstClr val="black"/>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Screen shot 2013-08-04 at 5.27.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1524000"/>
            <a:ext cx="620865" cy="238312"/>
          </a:xfrm>
          <a:prstGeom prst="rect">
            <a:avLst/>
          </a:prstGeom>
        </p:spPr>
      </p:pic>
      <p:pic>
        <p:nvPicPr>
          <p:cNvPr id="8" name="Picture 7" descr="0406.png"/>
          <p:cNvPicPr>
            <a:picLocks noChangeAspect="1"/>
          </p:cNvPicPr>
          <p:nvPr/>
        </p:nvPicPr>
        <p:blipFill rotWithShape="1">
          <a:blip r:embed="rId3">
            <a:extLst>
              <a:ext uri="{28A0092B-C50C-407E-A947-70E740481C1C}">
                <a14:useLocalDpi xmlns:a14="http://schemas.microsoft.com/office/drawing/2010/main" val="0"/>
              </a:ext>
            </a:extLst>
          </a:blip>
          <a:srcRect r="32" b="49668"/>
          <a:stretch/>
        </p:blipFill>
        <p:spPr>
          <a:xfrm>
            <a:off x="1087257" y="4305958"/>
            <a:ext cx="6967291" cy="1417922"/>
          </a:xfrm>
          <a:prstGeom prst="rect">
            <a:avLst/>
          </a:prstGeom>
        </p:spPr>
      </p:pic>
    </p:spTree>
    <p:extLst>
      <p:ext uri="{BB962C8B-B14F-4D97-AF65-F5344CB8AC3E}">
        <p14:creationId xmlns:p14="http://schemas.microsoft.com/office/powerpoint/2010/main" val="4024985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Negative Indents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Under the </a:t>
            </a:r>
            <a:r>
              <a:rPr lang="en-US" b="0" i="1" u="none" strike="noStrike" baseline="0" smtClean="0">
                <a:solidFill>
                  <a:srgbClr val="000000"/>
                </a:solidFill>
                <a:latin typeface="Segoe"/>
                <a:ea typeface="ＭＳ ゴシック"/>
              </a:rPr>
              <a:t>Equal Employment Opportunity and Diversity</a:t>
            </a:r>
            <a:r>
              <a:rPr lang="en-US" b="0" i="0" u="none" strike="noStrike" baseline="0" smtClean="0">
                <a:solidFill>
                  <a:srgbClr val="000000"/>
                </a:solidFill>
                <a:latin typeface="Segoe"/>
                <a:ea typeface="ＭＳ ゴシック"/>
              </a:rPr>
              <a:t> h</a:t>
            </a:r>
            <a:r>
              <a:rPr lang="en-US" b="0" i="0" u="none" strike="noStrike" baseline="0" smtClean="0">
                <a:solidFill>
                  <a:prstClr val="black"/>
                </a:solidFill>
                <a:latin typeface="Segoe"/>
                <a:ea typeface="ＭＳ ゴシック"/>
              </a:rPr>
              <a:t>eading, select both paragraphs.</a:t>
            </a:r>
          </a:p>
          <a:p>
            <a:pPr lvl="1" rtl="0"/>
            <a:r>
              <a:rPr lang="en-US" b="0" i="0" u="none" strike="noStrike" baseline="0" smtClean="0">
                <a:solidFill>
                  <a:prstClr val="black"/>
                </a:solidFill>
                <a:latin typeface="Segoe"/>
                <a:ea typeface="ＭＳ ゴシック"/>
              </a:rPr>
              <a:t>Launch the Paragraph dialog box from the Home tab. Under the Special group, select </a:t>
            </a:r>
            <a:r>
              <a:rPr lang="en-US" b="1" i="0" u="none" strike="noStrike" baseline="0" smtClean="0">
                <a:solidFill>
                  <a:prstClr val="black"/>
                </a:solidFill>
                <a:latin typeface="Segoe"/>
                <a:ea typeface="ＭＳ ゴシック"/>
              </a:rPr>
              <a:t>(none)</a:t>
            </a:r>
            <a:r>
              <a:rPr lang="en-US" b="0" i="0" u="none" strike="noStrike" baseline="0" smtClean="0">
                <a:solidFill>
                  <a:prstClr val="black"/>
                </a:solidFill>
                <a:latin typeface="Segoe"/>
                <a:ea typeface="ＭＳ ゴシック"/>
              </a:rPr>
              <a:t>.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Select the first paragraph under the h</a:t>
            </a:r>
            <a:r>
              <a:rPr lang="en-US" b="0" i="0" u="none" strike="noStrike" baseline="0" smtClean="0">
                <a:solidFill>
                  <a:srgbClr val="000000"/>
                </a:solidFill>
                <a:latin typeface="Segoe"/>
                <a:ea typeface="ＭＳ ゴシック"/>
              </a:rPr>
              <a:t>eading.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spTree>
    <p:extLst>
      <p:ext uri="{BB962C8B-B14F-4D97-AF65-F5344CB8AC3E}">
        <p14:creationId xmlns:p14="http://schemas.microsoft.com/office/powerpoint/2010/main" val="62588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Negative Indents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prstClr val="black"/>
                </a:solidFill>
                <a:latin typeface="Segoe"/>
                <a:ea typeface="ＭＳ ゴシック"/>
              </a:rPr>
              <a:t>Click the Page Layout tab, in the Paragraph group, click the down arrow next to </a:t>
            </a:r>
            <a:r>
              <a:rPr lang="en-US" b="1" i="0" u="none" strike="noStrike" baseline="0" smtClean="0">
                <a:solidFill>
                  <a:prstClr val="black"/>
                </a:solidFill>
                <a:latin typeface="Segoe"/>
                <a:ea typeface="ＭＳ ゴシック"/>
              </a:rPr>
              <a:t>Indent</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Left</a:t>
            </a:r>
            <a:r>
              <a:rPr lang="en-US" b="0" i="0" u="none" strike="noStrike" baseline="0" smtClean="0">
                <a:solidFill>
                  <a:prstClr val="black"/>
                </a:solidFill>
                <a:latin typeface="Segoe"/>
                <a:ea typeface="ＭＳ ゴシック"/>
              </a:rPr>
              <a:t> to indent the left side of the paragraph to </a:t>
            </a:r>
            <a:r>
              <a:rPr lang="en-US" b="1" i="0" u="none" strike="noStrike" baseline="0" smtClean="0">
                <a:solidFill>
                  <a:prstClr val="black"/>
                </a:solidFill>
                <a:latin typeface="Segoe"/>
                <a:ea typeface="ＭＳ ゴシック"/>
              </a:rPr>
              <a:t>-0.5</a:t>
            </a:r>
            <a:r>
              <a:rPr lang="en-US" b="0" i="0" u="none" strike="noStrike" baseline="0" smtClean="0">
                <a:solidFill>
                  <a:prstClr val="black"/>
                </a:solidFill>
                <a:latin typeface="Segoe"/>
                <a:ea typeface="ＭＳ ゴシック"/>
              </a:rPr>
              <a:t> inch on the ruler as shown below.</a:t>
            </a:r>
          </a:p>
          <a:p>
            <a:pPr lvl="1" rtl="0">
              <a:buAutoNum type="arabicPeriod" startAt="4"/>
            </a:pPr>
            <a:r>
              <a:rPr lang="en-US" b="0" i="0" u="none" strike="noStrike" baseline="0" smtClean="0">
                <a:solidFill>
                  <a:prstClr val="black"/>
                </a:solidFill>
                <a:latin typeface="Segoe"/>
                <a:ea typeface="ＭＳ ゴシック"/>
              </a:rPr>
              <a:t>Position your insertion point anywhere in the last paragraph, and then launch the Paragraph dialog box from the Page Layout tab.</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4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4114800"/>
            <a:ext cx="4864478" cy="1931826"/>
          </a:xfrm>
          <a:prstGeom prst="rect">
            <a:avLst/>
          </a:prstGeom>
        </p:spPr>
      </p:pic>
    </p:spTree>
    <p:extLst>
      <p:ext uri="{BB962C8B-B14F-4D97-AF65-F5344CB8AC3E}">
        <p14:creationId xmlns:p14="http://schemas.microsoft.com/office/powerpoint/2010/main" val="3226013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Objectives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pic>
        <p:nvPicPr>
          <p:cNvPr id="10" name="Picture 9" descr="04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524001"/>
            <a:ext cx="8077834" cy="3392140"/>
          </a:xfrm>
          <a:prstGeom prst="rect">
            <a:avLst/>
          </a:prstGeom>
        </p:spPr>
      </p:pic>
    </p:spTree>
    <p:extLst>
      <p:ext uri="{BB962C8B-B14F-4D97-AF65-F5344CB8AC3E}">
        <p14:creationId xmlns:p14="http://schemas.microsoft.com/office/powerpoint/2010/main" val="3918192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Negative Indents</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solidFill>
                  <a:prstClr val="black"/>
                </a:solidFill>
                <a:latin typeface="Segoe"/>
                <a:ea typeface="ＭＳ ゴシック"/>
              </a:rPr>
              <a:t>Under the Indentation group, click the down arrow next to </a:t>
            </a:r>
            <a:r>
              <a:rPr lang="en-US" sz="2000" b="1" i="0" u="none" strike="noStrike" baseline="0" smtClean="0">
                <a:solidFill>
                  <a:prstClr val="black"/>
                </a:solidFill>
                <a:latin typeface="Segoe"/>
                <a:ea typeface="ＭＳ ゴシック"/>
              </a:rPr>
              <a:t>Right</a:t>
            </a:r>
            <a:r>
              <a:rPr lang="en-US" sz="2000" b="0" i="0" u="none" strike="noStrike" baseline="0" smtClean="0">
                <a:solidFill>
                  <a:prstClr val="black"/>
                </a:solidFill>
                <a:latin typeface="Segoe"/>
                <a:ea typeface="ＭＳ ゴシック"/>
              </a:rPr>
              <a:t> to indent the right side of the paragraph to </a:t>
            </a:r>
            <a:r>
              <a:rPr lang="en-US" sz="2000" b="1" i="0" u="none" strike="noStrike" baseline="0" smtClean="0">
                <a:solidFill>
                  <a:prstClr val="black"/>
                </a:solidFill>
                <a:latin typeface="Segoe"/>
                <a:ea typeface="ＭＳ ゴシック"/>
              </a:rPr>
              <a:t>-0.5 </a:t>
            </a:r>
            <a:r>
              <a:rPr lang="en-US" sz="2000" b="0" i="0" u="none" strike="noStrike" baseline="0" smtClean="0">
                <a:solidFill>
                  <a:prstClr val="black"/>
                </a:solidFill>
                <a:latin typeface="Segoe"/>
                <a:ea typeface="ＭＳ ゴシック"/>
              </a:rPr>
              <a:t>inch (below). When repositioning the indentations, you can select or place the insertion point anywhere in the paragraph.</a:t>
            </a:r>
          </a:p>
          <a:p>
            <a:pPr lvl="1" rtl="0">
              <a:buAutoNum type="arabicPeriod" startAt="6"/>
            </a:pPr>
            <a:r>
              <a:rPr lang="en-US" sz="2000" b="1" i="0" u="none" strike="noStrike" baseline="0" smtClean="0">
                <a:solidFill>
                  <a:prstClr val="black"/>
                </a:solidFill>
                <a:latin typeface="Segoe"/>
                <a:ea typeface="ＭＳ ゴシック"/>
              </a:rPr>
              <a:t>SAVE </a:t>
            </a:r>
            <a:r>
              <a:rPr lang="en-US" sz="2000" b="0" i="0" u="none" strike="noStrike" baseline="0" smtClean="0">
                <a:solidFill>
                  <a:prstClr val="black"/>
                </a:solidFill>
                <a:latin typeface="Segoe"/>
                <a:ea typeface="ＭＳ ゴシック"/>
              </a:rPr>
              <a:t>the document as </a:t>
            </a:r>
            <a:r>
              <a:rPr lang="en-US" sz="2000" b="1" i="1" u="none" strike="noStrike" baseline="0" smtClean="0">
                <a:solidFill>
                  <a:prstClr val="black"/>
                </a:solidFill>
                <a:latin typeface="Segoe"/>
                <a:ea typeface="ＭＳ ゴシック"/>
              </a:rPr>
              <a:t>B&amp;B Negative Indent</a:t>
            </a:r>
            <a:r>
              <a:rPr lang="en-US" sz="2000" b="0" i="0" u="none" strike="noStrike" baseline="0" smtClean="0">
                <a:solidFill>
                  <a:prstClr val="black"/>
                </a:solidFill>
                <a:latin typeface="Segoe"/>
                <a:ea typeface="ＭＳ ゴシック"/>
              </a:rPr>
              <a:t> in the lesson folder on your flash drive, and then </a:t>
            </a:r>
            <a:r>
              <a:rPr lang="en-US" sz="2000" b="1" i="0" u="none" strike="noStrike" baseline="0" smtClean="0">
                <a:solidFill>
                  <a:prstClr val="black"/>
                </a:solidFill>
                <a:latin typeface="Segoe"/>
                <a:ea typeface="ＭＳ ゴシック"/>
              </a:rPr>
              <a:t>CLOSE </a:t>
            </a:r>
            <a:r>
              <a:rPr lang="en-US" sz="2000" b="0" i="0" u="none" strike="noStrike" baseline="0" smtClean="0">
                <a:solidFill>
                  <a:prstClr val="black"/>
                </a:solidFill>
                <a:latin typeface="Segoe"/>
                <a:ea typeface="ＭＳ ゴシック"/>
              </a:rPr>
              <a:t>the file.</a:t>
            </a:r>
          </a:p>
          <a:p>
            <a:pPr lvl="0" rtl="0"/>
            <a:r>
              <a:rPr lang="en-US" sz="2000" b="1" i="0" u="none" strike="noStrike" baseline="0" smtClean="0">
                <a:latin typeface="Segoe"/>
                <a:ea typeface="ＭＳ ゴシック"/>
              </a:rPr>
              <a:t>PAUSE. LEAVE </a:t>
            </a:r>
            <a:r>
              <a:rPr lang="en-US" sz="2000" b="0" i="0" u="none" strike="noStrike" baseline="0" smtClean="0">
                <a:latin typeface="Segoe"/>
                <a:ea typeface="ＭＳ ゴシック"/>
              </a:rPr>
              <a:t>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3816608"/>
            <a:ext cx="5699506" cy="2300666"/>
          </a:xfrm>
          <a:prstGeom prst="rect">
            <a:avLst/>
          </a:prstGeom>
        </p:spPr>
      </p:pic>
    </p:spTree>
    <p:extLst>
      <p:ext uri="{BB962C8B-B14F-4D97-AF65-F5344CB8AC3E}">
        <p14:creationId xmlns:p14="http://schemas.microsoft.com/office/powerpoint/2010/main" val="2994353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Changing Alignment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Paragraph </a:t>
            </a:r>
            <a:r>
              <a:rPr lang="en-US" b="1" i="1" u="none" strike="noStrike" baseline="0" smtClean="0">
                <a:latin typeface="Segoe"/>
                <a:ea typeface="ＭＳ ゴシック"/>
              </a:rPr>
              <a:t>alignment</a:t>
            </a:r>
            <a:r>
              <a:rPr lang="en-US" b="0" i="0" u="none" strike="noStrike" baseline="0" smtClean="0">
                <a:latin typeface="Segoe"/>
                <a:ea typeface="ＭＳ ゴシック"/>
              </a:rPr>
              <a:t> refers to how text is positioned between a document’s margins. By default, text is left-aligned at the top of the page. </a:t>
            </a:r>
          </a:p>
          <a:p>
            <a:pPr lvl="0" rtl="0"/>
            <a:r>
              <a:rPr lang="en-US" b="1" i="1" u="none" strike="noStrike" baseline="0" smtClean="0">
                <a:latin typeface="Segoe"/>
                <a:ea typeface="ＭＳ ゴシック"/>
              </a:rPr>
              <a:t>Horizontal alignment</a:t>
            </a:r>
            <a:r>
              <a:rPr lang="en-US" b="0" i="0" u="none" strike="noStrike" baseline="0" smtClean="0">
                <a:latin typeface="Segoe"/>
                <a:ea typeface="ＭＳ ゴシック"/>
              </a:rPr>
              <a:t> refers to how text is positioned between the left and right margins. There are four types of horizontal alignments: left align, center align, right align, or justify. </a:t>
            </a:r>
          </a:p>
          <a:p>
            <a:r>
              <a:rPr lang="en-US">
                <a:latin typeface="Segoe"/>
                <a:ea typeface="ＭＳ ゴシック"/>
              </a:rPr>
              <a:t>Horizontal alignment can be changed in the Paragraph group, which can be accessed on both the Home tab and the Page Layout tab. </a:t>
            </a:r>
          </a:p>
          <a:p>
            <a:pPr lvl="0" rtl="0"/>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spTree>
    <p:extLst>
      <p:ext uri="{BB962C8B-B14F-4D97-AF65-F5344CB8AC3E}">
        <p14:creationId xmlns:p14="http://schemas.microsoft.com/office/powerpoint/2010/main" val="1119288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Changing Alignment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When the Paragraph dialog box is open and the Indents and Spacing tab is active, you can change alignment in the General section of the tab. Alternatively, you can use the shortcut keys shown in the table below.</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pic>
        <p:nvPicPr>
          <p:cNvPr id="7" name="Picture 6" descr="table04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244" y="3137712"/>
            <a:ext cx="6895512" cy="2667052"/>
          </a:xfrm>
          <a:prstGeom prst="rect">
            <a:avLst/>
          </a:prstGeom>
        </p:spPr>
      </p:pic>
    </p:spTree>
    <p:extLst>
      <p:ext uri="{BB962C8B-B14F-4D97-AF65-F5344CB8AC3E}">
        <p14:creationId xmlns:p14="http://schemas.microsoft.com/office/powerpoint/2010/main" val="2834878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Changing Alignment</a:t>
            </a:r>
          </a:p>
        </p:txBody>
      </p:sp>
      <p:sp>
        <p:nvSpPr>
          <p:cNvPr id="3" name="Text Placeholder 2"/>
          <p:cNvSpPr>
            <a:spLocks noGrp="1"/>
          </p:cNvSpPr>
          <p:nvPr>
            <p:ph type="body" idx="1"/>
          </p:nvPr>
        </p:nvSpPr>
        <p:spPr/>
        <p:txBody>
          <a:bodyPr/>
          <a:lstStyle/>
          <a:p>
            <a:pPr lvl="0" rtl="0"/>
            <a:r>
              <a:rPr lang="en-US" b="1" i="1" u="none" strike="noStrike" baseline="0" smtClean="0">
                <a:latin typeface="Segoe"/>
                <a:ea typeface="ＭＳ ゴシック"/>
              </a:rPr>
              <a:t>Vertical alignment </a:t>
            </a:r>
            <a:r>
              <a:rPr lang="en-US" b="0" i="0" u="none" strike="noStrike" baseline="0" smtClean="0">
                <a:latin typeface="Segoe"/>
                <a:ea typeface="ＭＳ ゴシック"/>
              </a:rPr>
              <a:t>refers to how text is positioned between the top and bottom margins of the page. </a:t>
            </a:r>
          </a:p>
          <a:p>
            <a:pPr lvl="0" rtl="0"/>
            <a:r>
              <a:rPr lang="en-US" b="0" i="0" u="none" strike="noStrike" baseline="0" smtClean="0">
                <a:latin typeface="Segoe"/>
                <a:ea typeface="ＭＳ ゴシック"/>
              </a:rPr>
              <a:t>Top-of-the-page vertical alignment is the default when launching Word. </a:t>
            </a:r>
          </a:p>
          <a:p>
            <a:pPr lvl="0" rtl="0"/>
            <a:r>
              <a:rPr lang="en-US" b="0" i="0" u="none" strike="noStrike" baseline="0" smtClean="0">
                <a:latin typeface="Segoe"/>
                <a:ea typeface="ＭＳ ゴシック"/>
              </a:rPr>
              <a:t>Centered vertical alignment places the text evenly between the top and bottom margins. </a:t>
            </a:r>
          </a:p>
          <a:p>
            <a:pPr lvl="0" rtl="0"/>
            <a:r>
              <a:rPr lang="en-US" b="0" i="0" u="none" strike="noStrike" baseline="0" smtClean="0">
                <a:latin typeface="Segoe"/>
                <a:ea typeface="ＭＳ ゴシック"/>
              </a:rPr>
              <a:t>Bottom vertical alignment places text next to the bottom margin of the document. </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1899646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Changing Alignment</a:t>
            </a: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Justified vertical alignment aligns text evenly among the top, bottom, left, and right margins (see the table below).</a:t>
            </a:r>
          </a:p>
          <a:p>
            <a:pPr lvl="0" rtl="0"/>
            <a:r>
              <a:rPr lang="en-US" sz="2000" b="0" i="0" u="none" strike="noStrike" baseline="0" smtClean="0">
                <a:latin typeface="Segoe"/>
                <a:ea typeface="ＭＳ ゴシック"/>
              </a:rPr>
              <a:t>There are two ways to set vertical alignment.</a:t>
            </a:r>
          </a:p>
          <a:p>
            <a:pPr lvl="0" rtl="0"/>
            <a:r>
              <a:rPr lang="en-US" sz="2000" b="0" i="0" u="none" strike="noStrike" baseline="0" smtClean="0">
                <a:latin typeface="Segoe"/>
                <a:ea typeface="ＭＳ ゴシック"/>
              </a:rPr>
              <a:t>From the Page Layout tab, in the Page Setup group, launch the Page Setup dialog box. From the Layout tab, under the Page group, you will find the Vertical Alignment pull-down menu.</a:t>
            </a:r>
          </a:p>
          <a:p>
            <a:pPr lvl="0" rtl="0"/>
            <a:r>
              <a:rPr lang="en-US" sz="2000" b="0" i="0" u="none" strike="noStrike" baseline="0" smtClean="0">
                <a:latin typeface="Segoe"/>
                <a:ea typeface="ＭＳ ゴシック"/>
              </a:rPr>
              <a:t>From the File tab, select Print then Page Setup. This launches the Page Set up dialog box also. From the Layout tab, under the Page group, you will find the Vertical Alignment pull-down menu. </a:t>
            </a:r>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table04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691" y="4475402"/>
            <a:ext cx="7108618" cy="1783648"/>
          </a:xfrm>
          <a:prstGeom prst="rect">
            <a:avLst/>
          </a:prstGeom>
        </p:spPr>
      </p:pic>
    </p:spTree>
    <p:extLst>
      <p:ext uri="{BB962C8B-B14F-4D97-AF65-F5344CB8AC3E}">
        <p14:creationId xmlns:p14="http://schemas.microsoft.com/office/powerpoint/2010/main" val="3117269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Alignment to Justify</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t>
            </a:r>
            <a:r>
              <a:rPr lang="en-US" b="1" i="1" u="none" strike="noStrike" baseline="0" smtClean="0">
                <a:latin typeface="Segoe"/>
                <a:ea typeface="ＭＳ ゴシック"/>
              </a:rPr>
              <a:t>Books Beyond</a:t>
            </a:r>
            <a:r>
              <a:rPr lang="en-US" b="0" i="0" u="none" strike="noStrike" baseline="0" smtClean="0">
                <a:latin typeface="Segoe"/>
                <a:ea typeface="ＭＳ ゴシック"/>
              </a:rPr>
              <a:t> from the data files from this lesson.</a:t>
            </a:r>
          </a:p>
          <a:p>
            <a:pPr lvl="1" rtl="0"/>
            <a:r>
              <a:rPr lang="en-US" b="0" i="0" u="none" strike="noStrike" baseline="0" smtClean="0">
                <a:solidFill>
                  <a:prstClr val="black"/>
                </a:solidFill>
                <a:latin typeface="Segoe"/>
                <a:ea typeface="ＭＳ ゴシック"/>
              </a:rPr>
              <a:t>Select all paragraphs under </a:t>
            </a:r>
            <a:r>
              <a:rPr lang="en-US" b="0" i="1" u="none" strike="noStrike" baseline="0" smtClean="0">
                <a:solidFill>
                  <a:prstClr val="black"/>
                </a:solidFill>
                <a:latin typeface="Segoe"/>
                <a:ea typeface="ＭＳ ゴシック"/>
              </a:rPr>
              <a:t>Acknowledgement</a:t>
            </a:r>
            <a:r>
              <a:rPr lang="en-US" b="0" i="0"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On the Home tab, in the Paragraph group, click the </a:t>
            </a:r>
            <a:r>
              <a:rPr lang="en-US" b="1" i="0" u="none" strike="noStrike" baseline="0" smtClean="0">
                <a:solidFill>
                  <a:prstClr val="black"/>
                </a:solidFill>
                <a:latin typeface="Segoe"/>
                <a:ea typeface="ＭＳ ゴシック"/>
              </a:rPr>
              <a:t>Justify</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     </a:t>
            </a:r>
            <a:r>
              <a:rPr lang="en-US" b="1" i="0" u="none" strike="noStrike" baseline="0" smtClean="0">
                <a:solidFill>
                  <a:prstClr val="black"/>
                </a:solidFill>
                <a:latin typeface="Times"/>
                <a:ea typeface="ＭＳ ゴシック"/>
              </a:rPr>
              <a:t> </a:t>
            </a:r>
            <a:r>
              <a:rPr lang="en-US" b="0" i="0" u="none" strike="noStrike" baseline="0" smtClean="0">
                <a:solidFill>
                  <a:prstClr val="black"/>
                </a:solidFill>
                <a:latin typeface="Segoe"/>
                <a:ea typeface="ＭＳ ゴシック"/>
                <a:cs typeface="Segoe"/>
              </a:rPr>
              <a:t>button. The paragrap</a:t>
            </a:r>
            <a:r>
              <a:rPr lang="en-US" b="0" i="0" u="none" strike="noStrike" baseline="0" smtClean="0">
                <a:solidFill>
                  <a:prstClr val="black"/>
                </a:solidFill>
                <a:latin typeface="Segoe"/>
                <a:ea typeface="ＭＳ ゴシック"/>
              </a:rPr>
              <a:t>hs are justified between the left and right margins. Notice that the Justify button is highlighted.</a:t>
            </a:r>
          </a:p>
          <a:p>
            <a:pPr lvl="1" rtl="0"/>
            <a:r>
              <a:rPr lang="en-US" b="0" i="0" u="none" strike="noStrike" baseline="0" smtClean="0">
                <a:solidFill>
                  <a:prstClr val="black"/>
                </a:solidFill>
                <a:latin typeface="Segoe"/>
                <a:ea typeface="ＭＳ ゴシック"/>
              </a:rPr>
              <a:t>Select all paragraphs under </a:t>
            </a:r>
            <a:r>
              <a:rPr lang="en-US" b="0" i="1" u="none" strike="noStrike" baseline="0" smtClean="0">
                <a:solidFill>
                  <a:prstClr val="black"/>
                </a:solidFill>
                <a:latin typeface="Segoe"/>
                <a:ea typeface="ＭＳ ゴシック"/>
              </a:rPr>
              <a:t>Introduction</a:t>
            </a:r>
            <a:r>
              <a:rPr lang="en-US" b="0" i="0" u="none" strike="noStrike" baseline="0" smtClean="0">
                <a:solidFill>
                  <a:prstClr val="black"/>
                </a:solidFill>
                <a:latin typeface="Times New Roman"/>
                <a:ea typeface="ＭＳ ゴシック"/>
              </a:rPr>
              <a:t>.</a:t>
            </a:r>
          </a:p>
          <a:p>
            <a:pPr lvl="1"/>
            <a:r>
              <a:rPr lang="en-US">
                <a:solidFill>
                  <a:prstClr val="black"/>
                </a:solidFill>
                <a:latin typeface="Segoe"/>
                <a:ea typeface="ＭＳ ゴシック"/>
              </a:rPr>
              <a:t>On the Home tab, in the Paragraph group, click the arrow in the lower-right corner of the group</a:t>
            </a:r>
            <a:r>
              <a:rPr lang="en-US" b="1">
                <a:solidFill>
                  <a:prstClr val="black"/>
                </a:solidFill>
                <a:latin typeface="Segoe"/>
                <a:ea typeface="ＭＳ ゴシック"/>
              </a:rPr>
              <a:t> </a:t>
            </a:r>
            <a:r>
              <a:rPr lang="en-US">
                <a:solidFill>
                  <a:prstClr val="black"/>
                </a:solidFill>
                <a:latin typeface="Segoe"/>
                <a:ea typeface="ＭＳ ゴシック"/>
              </a:rPr>
              <a:t>to launch the Paragraph dialog box. The Indents and Spacing tab should be selected.</a:t>
            </a:r>
          </a:p>
          <a:p>
            <a:pPr lvl="1"/>
            <a:r>
              <a:rPr lang="en-US">
                <a:solidFill>
                  <a:prstClr val="black"/>
                </a:solidFill>
                <a:latin typeface="Segoe"/>
                <a:ea typeface="ＭＳ ゴシック"/>
              </a:rPr>
              <a:t>In the Alignment list under General, click the drop-down arrow, and then click </a:t>
            </a:r>
            <a:r>
              <a:rPr lang="en-US" b="1">
                <a:solidFill>
                  <a:prstClr val="black"/>
                </a:solidFill>
                <a:latin typeface="Segoe"/>
                <a:ea typeface="ＭＳ ゴシック"/>
              </a:rPr>
              <a:t>Justified</a:t>
            </a:r>
            <a:r>
              <a:rPr lang="en-US">
                <a:solidFill>
                  <a:prstClr val="black"/>
                </a:solidFill>
                <a:latin typeface="Times New Roman"/>
                <a:ea typeface="ＭＳ ゴシック"/>
              </a:rPr>
              <a:t>.</a:t>
            </a:r>
            <a:r>
              <a:rPr lang="en-US">
                <a:solidFill>
                  <a:prstClr val="black"/>
                </a:solidFill>
                <a:latin typeface="Segoe"/>
                <a:ea typeface="ＭＳ ゴシック"/>
              </a:rPr>
              <a:t> Click </a:t>
            </a:r>
            <a:r>
              <a:rPr lang="en-US" b="1">
                <a:solidFill>
                  <a:prstClr val="black"/>
                </a:solidFill>
                <a:latin typeface="Segoe"/>
                <a:ea typeface="ＭＳ ゴシック"/>
              </a:rPr>
              <a:t>OK</a:t>
            </a:r>
            <a:r>
              <a:rPr lang="en-US">
                <a:solidFill>
                  <a:prstClr val="black"/>
                </a:solidFill>
                <a:latin typeface="Times New Roman"/>
                <a:ea typeface="ＭＳ ゴシック"/>
              </a:rPr>
              <a:t>.</a:t>
            </a:r>
          </a:p>
          <a:p>
            <a:pPr lvl="1" rtl="0"/>
            <a:endParaRPr lang="en-US"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Screen shot 2013-08-04 at 5.34.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590800"/>
            <a:ext cx="377648" cy="409788"/>
          </a:xfrm>
          <a:prstGeom prst="rect">
            <a:avLst/>
          </a:prstGeom>
        </p:spPr>
      </p:pic>
    </p:spTree>
    <p:extLst>
      <p:ext uri="{BB962C8B-B14F-4D97-AF65-F5344CB8AC3E}">
        <p14:creationId xmlns:p14="http://schemas.microsoft.com/office/powerpoint/2010/main" val="2620042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Alignment to Justify</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prstClr val="black"/>
                </a:solidFill>
                <a:latin typeface="Segoe"/>
                <a:ea typeface="ＭＳ ゴシック"/>
              </a:rPr>
              <a:t>Select the first two paragraphs under </a:t>
            </a:r>
            <a:r>
              <a:rPr lang="en-US" b="0" i="1" u="none" strike="noStrike" baseline="0" smtClean="0">
                <a:solidFill>
                  <a:prstClr val="black"/>
                </a:solidFill>
                <a:latin typeface="Segoe"/>
                <a:ea typeface="ＭＳ ゴシック"/>
              </a:rPr>
              <a:t>General Performance Expectation Guidelines</a:t>
            </a:r>
            <a:r>
              <a:rPr lang="en-US" b="0" i="0" u="none" strike="noStrike" baseline="0" smtClean="0">
                <a:solidFill>
                  <a:prstClr val="black"/>
                </a:solidFill>
                <a:latin typeface="Segoe"/>
                <a:ea typeface="ＭＳ ゴシック"/>
              </a:rPr>
              <a:t>. Avoid selecting the numbered list.</a:t>
            </a:r>
          </a:p>
          <a:p>
            <a:pPr lvl="1"/>
            <a:r>
              <a:rPr lang="en-US">
                <a:solidFill>
                  <a:srgbClr val="000000"/>
                </a:solidFill>
                <a:latin typeface="Segoe"/>
                <a:ea typeface="ＭＳ ゴシック"/>
              </a:rPr>
              <a:t>Press</a:t>
            </a:r>
            <a:r>
              <a:rPr lang="en-US" b="1">
                <a:solidFill>
                  <a:srgbClr val="000000"/>
                </a:solidFill>
                <a:latin typeface="Segoe"/>
                <a:ea typeface="ＭＳ ゴシック"/>
              </a:rPr>
              <a:t> Ctrl+J </a:t>
            </a:r>
            <a:r>
              <a:rPr lang="en-US">
                <a:solidFill>
                  <a:srgbClr val="000000"/>
                </a:solidFill>
                <a:latin typeface="Segoe"/>
                <a:ea typeface="ＭＳ ゴシック"/>
              </a:rPr>
              <a:t>to justify the paragraphs. Using the keyboard shortcut is a quick way to change the alignment in a paragraph.</a:t>
            </a:r>
          </a:p>
          <a:p>
            <a:pPr lvl="1"/>
            <a:r>
              <a:rPr lang="en-US">
                <a:solidFill>
                  <a:prstClr val="black"/>
                </a:solidFill>
                <a:latin typeface="Segoe"/>
                <a:ea typeface="ＭＳ ゴシック"/>
              </a:rPr>
              <a:t>Select the two paragraphs under </a:t>
            </a:r>
            <a:r>
              <a:rPr lang="en-US" i="1">
                <a:solidFill>
                  <a:prstClr val="black"/>
                </a:solidFill>
                <a:latin typeface="Segoe"/>
                <a:ea typeface="ＭＳ ゴシック"/>
              </a:rPr>
              <a:t>Equal Employment Opportunity and Diversity </a:t>
            </a:r>
            <a:r>
              <a:rPr lang="en-US">
                <a:solidFill>
                  <a:prstClr val="black"/>
                </a:solidFill>
                <a:latin typeface="Segoe"/>
                <a:ea typeface="ＭＳ ゴシック"/>
              </a:rPr>
              <a:t>and justify the paragraph using one of the methods.</a:t>
            </a:r>
          </a:p>
          <a:p>
            <a:pPr lvl="1"/>
            <a:r>
              <a:rPr lang="en-US" smtClean="0">
                <a:solidFill>
                  <a:prstClr val="black"/>
                </a:solidFill>
                <a:latin typeface="Segoe"/>
                <a:ea typeface="ＭＳ ゴシック"/>
              </a:rPr>
              <a:t> </a:t>
            </a:r>
            <a:r>
              <a:rPr lang="en-US" b="1" smtClean="0">
                <a:solidFill>
                  <a:prstClr val="black"/>
                </a:solidFill>
                <a:latin typeface="Segoe"/>
                <a:ea typeface="ＭＳ ゴシック"/>
              </a:rPr>
              <a:t>SAVE</a:t>
            </a:r>
            <a:r>
              <a:rPr lang="en-US" smtClean="0">
                <a:solidFill>
                  <a:prstClr val="black"/>
                </a:solidFill>
                <a:latin typeface="Segoe"/>
                <a:ea typeface="ＭＳ ゴシック"/>
              </a:rPr>
              <a:t> </a:t>
            </a:r>
            <a:r>
              <a:rPr lang="en-US">
                <a:solidFill>
                  <a:prstClr val="black"/>
                </a:solidFill>
                <a:latin typeface="Segoe"/>
                <a:ea typeface="ＭＳ ゴシック"/>
              </a:rPr>
              <a:t>the document as </a:t>
            </a:r>
            <a:r>
              <a:rPr lang="en-US" b="1" i="1">
                <a:solidFill>
                  <a:prstClr val="black"/>
                </a:solidFill>
                <a:latin typeface="Segoe"/>
                <a:ea typeface="ＭＳ ゴシック"/>
              </a:rPr>
              <a:t>B&amp;B Justify</a:t>
            </a:r>
            <a:r>
              <a:rPr lang="en-US">
                <a:solidFill>
                  <a:prstClr val="black"/>
                </a:solidFill>
                <a:latin typeface="Segoe"/>
                <a:ea typeface="ＭＳ ゴシック"/>
              </a:rPr>
              <a:t> in the lesson folder on your flash drive.</a:t>
            </a:r>
          </a:p>
          <a:p>
            <a:pPr lvl="0"/>
            <a:r>
              <a:rPr lang="en-US" b="1">
                <a:latin typeface="Segoe"/>
                <a:ea typeface="ＭＳ ゴシック"/>
              </a:rPr>
              <a:t>PAUSE. LEAVE</a:t>
            </a:r>
            <a:r>
              <a:rPr lang="en-US">
                <a:latin typeface="Segoe"/>
                <a:ea typeface="ＭＳ ゴシック"/>
              </a:rPr>
              <a:t> the document open to use in the next exercise.</a:t>
            </a:r>
          </a:p>
          <a:p>
            <a:pPr lvl="1" rtl="0">
              <a:buFont typeface="+mj-lt"/>
              <a:buAutoNum type="arabicPeriod" startAt="6"/>
            </a:pPr>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3919160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Alignment to Right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Place the insertion point in the first paragraph under </a:t>
            </a:r>
            <a:r>
              <a:rPr lang="en-US" b="0" i="1" u="none" strike="noStrike" baseline="0" smtClean="0">
                <a:solidFill>
                  <a:prstClr val="black"/>
                </a:solidFill>
                <a:latin typeface="Segoe"/>
                <a:ea typeface="ＭＳ ゴシック"/>
              </a:rPr>
              <a:t>Acknowledgement</a:t>
            </a:r>
            <a:r>
              <a:rPr lang="en-US" b="0" i="0"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On the Home tab, in the Paragraph group, click the </a:t>
            </a:r>
            <a:r>
              <a:rPr lang="en-US" b="1" i="0" u="none" strike="noStrike" baseline="0" smtClean="0">
                <a:solidFill>
                  <a:prstClr val="black"/>
                </a:solidFill>
                <a:latin typeface="Segoe"/>
                <a:ea typeface="ＭＳ ゴシック"/>
              </a:rPr>
              <a:t>Align</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Right</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cs typeface="Segoe"/>
              </a:rPr>
              <a:t>button.</a:t>
            </a:r>
            <a:r>
              <a:rPr lang="en-US" b="0" i="0" u="none" strike="noStrike" baseline="0" smtClean="0">
                <a:solidFill>
                  <a:prstClr val="black"/>
                </a:solidFill>
                <a:latin typeface="Segoe"/>
                <a:ea typeface="ＭＳ ゴシック"/>
              </a:rPr>
              <a:t> The right side of the paragraph is even whereas the left is uneven.</a:t>
            </a:r>
          </a:p>
          <a:p>
            <a:pPr lvl="1" rtl="0"/>
            <a:r>
              <a:rPr lang="en-US" b="0" i="0" u="none" strike="noStrike" baseline="0" smtClean="0">
                <a:solidFill>
                  <a:prstClr val="black"/>
                </a:solidFill>
                <a:latin typeface="Segoe"/>
                <a:ea typeface="ＭＳ ゴシック"/>
              </a:rPr>
              <a:t>Select the second paragraph, right-click and select </a:t>
            </a:r>
            <a:r>
              <a:rPr lang="en-US" b="1" i="0" u="none" strike="noStrike" baseline="0" smtClean="0">
                <a:solidFill>
                  <a:prstClr val="black"/>
                </a:solidFill>
                <a:latin typeface="Segoe"/>
                <a:ea typeface="ＭＳ ゴシック"/>
              </a:rPr>
              <a:t>Paragraph</a:t>
            </a:r>
            <a:r>
              <a:rPr lang="en-US" b="0" i="0" u="none" strike="noStrike" baseline="0" smtClean="0">
                <a:solidFill>
                  <a:prstClr val="black"/>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Screen shot 2013-08-04 at 5.35.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971800"/>
            <a:ext cx="420444" cy="428688"/>
          </a:xfrm>
          <a:prstGeom prst="rect">
            <a:avLst/>
          </a:prstGeom>
        </p:spPr>
      </p:pic>
    </p:spTree>
    <p:extLst>
      <p:ext uri="{BB962C8B-B14F-4D97-AF65-F5344CB8AC3E}">
        <p14:creationId xmlns:p14="http://schemas.microsoft.com/office/powerpoint/2010/main" val="3157241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Alignment to Right</a:t>
            </a:r>
          </a:p>
        </p:txBody>
      </p:sp>
      <p:sp>
        <p:nvSpPr>
          <p:cNvPr id="3" name="Text Placeholder 2"/>
          <p:cNvSpPr>
            <a:spLocks noGrp="1"/>
          </p:cNvSpPr>
          <p:nvPr>
            <p:ph type="body" idx="1"/>
          </p:nvPr>
        </p:nvSpPr>
        <p:spPr/>
        <p:txBody>
          <a:bodyPr/>
          <a:lstStyle/>
          <a:p>
            <a:pPr lvl="1" rtl="0"/>
            <a:r>
              <a:rPr lang="en-US" b="0" i="0" u="none" strike="noStrike" baseline="0" smtClean="0">
                <a:solidFill>
                  <a:prstClr val="black"/>
                </a:solidFill>
                <a:latin typeface="Segoe"/>
                <a:ea typeface="ＭＳ ゴシック"/>
              </a:rPr>
              <a:t>In the Alignment list under General, click the drop-down arrow, and then click </a:t>
            </a:r>
            <a:r>
              <a:rPr lang="en-US" b="1" i="0" u="none" strike="noStrike" baseline="0" smtClean="0">
                <a:solidFill>
                  <a:prstClr val="black"/>
                </a:solidFill>
                <a:latin typeface="Segoe"/>
                <a:ea typeface="ＭＳ ゴシック"/>
              </a:rPr>
              <a:t>Right</a:t>
            </a:r>
            <a:r>
              <a:rPr lang="en-US" b="0" i="0" u="none" strike="noStrike" baseline="0" smtClean="0">
                <a:solidFill>
                  <a:prstClr val="black"/>
                </a:solidFill>
                <a:latin typeface="Segoe"/>
                <a:ea typeface="ＭＳ ゴシック"/>
              </a:rPr>
              <a:t>. Review the Preview area, the paragraph is right-aligned.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Select the last two paragraphs, and press</a:t>
            </a:r>
            <a:r>
              <a:rPr lang="en-US" b="1" i="0" u="none" strike="noStrike" baseline="0" smtClean="0">
                <a:solidFill>
                  <a:prstClr val="black"/>
                </a:solidFill>
                <a:latin typeface="Segoe"/>
                <a:ea typeface="ＭＳ ゴシック"/>
              </a:rPr>
              <a:t> Ctrl+R </a:t>
            </a:r>
            <a:r>
              <a:rPr lang="en-US" b="0" i="0" u="none" strike="noStrike" baseline="0" smtClean="0">
                <a:solidFill>
                  <a:prstClr val="black"/>
                </a:solidFill>
                <a:latin typeface="Segoe"/>
                <a:ea typeface="ＭＳ ゴシック"/>
              </a:rPr>
              <a:t>to align the text on the right. The right side of the paragraph are even, whereas the left are uneven.</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B&amp;B Right Align</a:t>
            </a:r>
            <a:r>
              <a:rPr lang="en-US" b="0" i="0" u="none" strike="noStrike" baseline="0" smtClean="0">
                <a:solidFill>
                  <a:prstClr val="black"/>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spTree>
    <p:extLst>
      <p:ext uri="{BB962C8B-B14F-4D97-AF65-F5344CB8AC3E}">
        <p14:creationId xmlns:p14="http://schemas.microsoft.com/office/powerpoint/2010/main" val="1383664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Alignment to Center</a:t>
            </a:r>
          </a:p>
        </p:txBody>
      </p:sp>
      <p:sp>
        <p:nvSpPr>
          <p:cNvPr id="3" name="Text Placeholder 2"/>
          <p:cNvSpPr>
            <a:spLocks noGrp="1"/>
          </p:cNvSpPr>
          <p:nvPr>
            <p:ph type="body" idx="1"/>
          </p:nvPr>
        </p:nvSpPr>
        <p:spPr/>
        <p:txBody>
          <a:bodyPr/>
          <a:lstStyle/>
          <a:p>
            <a:pPr lvl="0" rtl="0"/>
            <a:r>
              <a:rPr lang="en-US" sz="2100" b="1" i="0" u="none" strike="noStrike" baseline="0" smtClean="0">
                <a:latin typeface="Segoe"/>
                <a:ea typeface="ＭＳ ゴシック"/>
              </a:rPr>
              <a:t>USE</a:t>
            </a:r>
            <a:r>
              <a:rPr lang="en-US" sz="2100" b="0" i="0" u="none" strike="noStrike" baseline="0" smtClean="0">
                <a:latin typeface="Segoe"/>
                <a:ea typeface="ＭＳ ゴシック"/>
              </a:rPr>
              <a:t> the document that is open from the previous exercise.</a:t>
            </a:r>
          </a:p>
          <a:p>
            <a:pPr lvl="1" rtl="0"/>
            <a:r>
              <a:rPr lang="en-US" sz="2100" b="0" i="0" u="none" strike="noStrike" baseline="0" smtClean="0">
                <a:solidFill>
                  <a:prstClr val="black"/>
                </a:solidFill>
                <a:latin typeface="Segoe"/>
                <a:ea typeface="ＭＳ ゴシック"/>
              </a:rPr>
              <a:t>Place the insertion point in the </a:t>
            </a:r>
            <a:r>
              <a:rPr lang="en-US" sz="2100" b="0" i="1" u="none" strike="noStrike" baseline="0" smtClean="0">
                <a:solidFill>
                  <a:prstClr val="black"/>
                </a:solidFill>
                <a:latin typeface="Segoe"/>
                <a:ea typeface="ＭＳ ゴシック"/>
              </a:rPr>
              <a:t>Acknowledgement</a:t>
            </a:r>
            <a:r>
              <a:rPr lang="en-US" sz="2100" b="0" i="0" u="none" strike="noStrike" baseline="0" smtClean="0">
                <a:solidFill>
                  <a:prstClr val="black"/>
                </a:solidFill>
                <a:latin typeface="Segoe"/>
                <a:ea typeface="ＭＳ ゴシック"/>
              </a:rPr>
              <a:t> heading.</a:t>
            </a:r>
          </a:p>
          <a:p>
            <a:pPr lvl="1" rtl="0"/>
            <a:r>
              <a:rPr lang="en-US" sz="2100" b="0" i="0" u="none" strike="noStrike" baseline="0" smtClean="0">
                <a:solidFill>
                  <a:prstClr val="black"/>
                </a:solidFill>
                <a:latin typeface="Segoe"/>
                <a:ea typeface="ＭＳ ゴシック"/>
              </a:rPr>
              <a:t>On the Home tab, in the Paragraph group, click the </a:t>
            </a:r>
            <a:r>
              <a:rPr lang="en-US" sz="2100" b="1" i="0" u="none" strike="noStrike" baseline="0" smtClean="0">
                <a:solidFill>
                  <a:prstClr val="black"/>
                </a:solidFill>
                <a:latin typeface="Segoe"/>
                <a:ea typeface="ＭＳ ゴシック"/>
              </a:rPr>
              <a:t>Center</a:t>
            </a:r>
            <a:br>
              <a:rPr lang="en-US" sz="2100" b="1" i="0" u="none" strike="noStrike" baseline="0" smtClean="0">
                <a:solidFill>
                  <a:prstClr val="black"/>
                </a:solidFill>
                <a:latin typeface="Segoe"/>
                <a:ea typeface="ＭＳ ゴシック"/>
              </a:rPr>
            </a:br>
            <a:r>
              <a:rPr lang="en-US" sz="2100" b="0" i="0" u="none" strike="noStrike" baseline="0" smtClean="0">
                <a:solidFill>
                  <a:prstClr val="black"/>
                </a:solidFill>
                <a:latin typeface="Segoe"/>
                <a:ea typeface="ＭＳ ゴシック"/>
              </a:rPr>
              <a:t>       </a:t>
            </a:r>
            <a:r>
              <a:rPr lang="en-US" sz="2100" b="0" i="0" u="none" strike="noStrike" baseline="0" smtClean="0">
                <a:solidFill>
                  <a:prstClr val="black"/>
                </a:solidFill>
                <a:latin typeface="Segoe"/>
                <a:ea typeface="ＭＳ ゴシック"/>
                <a:cs typeface="Segoe"/>
              </a:rPr>
              <a:t>button. </a:t>
            </a:r>
            <a:r>
              <a:rPr lang="en-US" sz="2100" b="0" i="0" u="none" strike="noStrike" baseline="0" smtClean="0">
                <a:solidFill>
                  <a:prstClr val="black"/>
                </a:solidFill>
                <a:latin typeface="Segoe"/>
                <a:ea typeface="ＭＳ ゴシック"/>
              </a:rPr>
              <a:t>The heading is now centered between the left and right margin.</a:t>
            </a:r>
          </a:p>
          <a:p>
            <a:pPr lvl="1" rtl="0"/>
            <a:r>
              <a:rPr lang="en-US" sz="2100" b="0" i="0" u="none" strike="noStrike" baseline="0" smtClean="0">
                <a:solidFill>
                  <a:prstClr val="black"/>
                </a:solidFill>
                <a:latin typeface="Segoe"/>
                <a:ea typeface="ＭＳ ゴシック"/>
              </a:rPr>
              <a:t>Use the multi-selection and select the headings, </a:t>
            </a:r>
            <a:r>
              <a:rPr lang="en-US" sz="2100" b="1" i="0" u="none" strike="noStrike" baseline="0" smtClean="0">
                <a:solidFill>
                  <a:prstClr val="black"/>
                </a:solidFill>
                <a:latin typeface="Segoe"/>
                <a:ea typeface="ＭＳ ゴシック"/>
              </a:rPr>
              <a:t>Introduction</a:t>
            </a:r>
            <a:r>
              <a:rPr lang="en-US" sz="2100" b="0" i="1" u="none" strike="noStrike" baseline="0" smtClean="0">
                <a:solidFill>
                  <a:prstClr val="black"/>
                </a:solidFill>
                <a:latin typeface="Segoe"/>
                <a:ea typeface="ＭＳ ゴシック"/>
              </a:rPr>
              <a:t>, </a:t>
            </a:r>
            <a:r>
              <a:rPr lang="en-US" sz="2100" b="1" i="0" u="none" strike="noStrike" baseline="0" smtClean="0">
                <a:solidFill>
                  <a:prstClr val="black"/>
                </a:solidFill>
                <a:latin typeface="Segoe"/>
                <a:ea typeface="ＭＳ ゴシック"/>
              </a:rPr>
              <a:t>General Performance Expectation Guidelines</a:t>
            </a:r>
            <a:r>
              <a:rPr lang="en-US" sz="2100" b="0" i="1" u="none" strike="noStrike" baseline="0" smtClean="0">
                <a:solidFill>
                  <a:prstClr val="black"/>
                </a:solidFill>
                <a:latin typeface="Segoe"/>
                <a:ea typeface="ＭＳ ゴシック"/>
              </a:rPr>
              <a:t>, </a:t>
            </a:r>
            <a:r>
              <a:rPr lang="en-US" sz="2100" b="0" i="0" u="none" strike="noStrike" baseline="0" smtClean="0">
                <a:solidFill>
                  <a:prstClr val="black"/>
                </a:solidFill>
                <a:latin typeface="Segoe"/>
                <a:ea typeface="ＭＳ ゴシック"/>
              </a:rPr>
              <a:t>and </a:t>
            </a:r>
            <a:r>
              <a:rPr lang="en-US" sz="2100" b="1" i="0" u="none" strike="noStrike" baseline="0" smtClean="0">
                <a:solidFill>
                  <a:prstClr val="black"/>
                </a:solidFill>
                <a:latin typeface="Segoe"/>
                <a:ea typeface="ＭＳ ゴシック"/>
              </a:rPr>
              <a:t>Equal Employment Opportunity and Diversity</a:t>
            </a:r>
            <a:r>
              <a:rPr lang="en-US" sz="2100" b="0" i="0" u="none" strike="noStrike" baseline="0" smtClean="0">
                <a:solidFill>
                  <a:prstClr val="black"/>
                </a:solidFill>
                <a:latin typeface="Times New Roman"/>
                <a:ea typeface="ＭＳ ゴシック"/>
              </a:rPr>
              <a:t>.</a:t>
            </a:r>
          </a:p>
          <a:p>
            <a:pPr lvl="1"/>
            <a:r>
              <a:rPr lang="en-US" sz="2100">
                <a:solidFill>
                  <a:prstClr val="black"/>
                </a:solidFill>
                <a:latin typeface="Segoe"/>
                <a:ea typeface="ＭＳ ゴシック"/>
              </a:rPr>
              <a:t>Press</a:t>
            </a:r>
            <a:r>
              <a:rPr lang="en-US" sz="2100" b="1">
                <a:solidFill>
                  <a:prstClr val="black"/>
                </a:solidFill>
                <a:latin typeface="Segoe"/>
                <a:ea typeface="ＭＳ ゴシック"/>
              </a:rPr>
              <a:t> Ctrl+E </a:t>
            </a:r>
            <a:r>
              <a:rPr lang="en-US" sz="2100">
                <a:solidFill>
                  <a:prstClr val="black"/>
                </a:solidFill>
                <a:latin typeface="Segoe"/>
                <a:ea typeface="ＭＳ ゴシック"/>
              </a:rPr>
              <a:t>to center the headings using the shortcut key.</a:t>
            </a:r>
          </a:p>
          <a:p>
            <a:pPr lvl="1"/>
            <a:r>
              <a:rPr lang="en-US" sz="2100" b="1">
                <a:solidFill>
                  <a:prstClr val="black"/>
                </a:solidFill>
                <a:latin typeface="Segoe"/>
                <a:ea typeface="ＭＳ ゴシック"/>
              </a:rPr>
              <a:t>SAVE</a:t>
            </a:r>
            <a:r>
              <a:rPr lang="en-US" sz="2100">
                <a:solidFill>
                  <a:prstClr val="black"/>
                </a:solidFill>
                <a:latin typeface="Segoe"/>
                <a:ea typeface="ＭＳ ゴシック"/>
              </a:rPr>
              <a:t> the document as </a:t>
            </a:r>
            <a:r>
              <a:rPr lang="en-US" sz="2100" b="1" i="1">
                <a:solidFill>
                  <a:prstClr val="black"/>
                </a:solidFill>
                <a:latin typeface="Segoe"/>
                <a:ea typeface="ＭＳ ゴシック"/>
              </a:rPr>
              <a:t>B&amp;B Centered Headings</a:t>
            </a:r>
            <a:r>
              <a:rPr lang="en-US" sz="2100">
                <a:solidFill>
                  <a:prstClr val="black"/>
                </a:solidFill>
                <a:latin typeface="Segoe"/>
                <a:ea typeface="ＭＳ ゴシック"/>
              </a:rPr>
              <a:t> in the lesson folder on your flash drive.</a:t>
            </a:r>
          </a:p>
          <a:p>
            <a:pPr lvl="0"/>
            <a:r>
              <a:rPr lang="en-US" sz="2100" b="1">
                <a:latin typeface="Segoe"/>
                <a:ea typeface="ＭＳ ゴシック"/>
              </a:rPr>
              <a:t>PAUSE. LEAVE</a:t>
            </a:r>
            <a:r>
              <a:rPr lang="en-US" sz="2100">
                <a:latin typeface="Segoe"/>
                <a:ea typeface="ＭＳ ゴシック"/>
              </a:rPr>
              <a:t> the document open to use in the next exercise.</a:t>
            </a:r>
          </a:p>
          <a:p>
            <a:pPr lvl="1" rtl="0"/>
            <a:endParaRPr lang="en-US" sz="2100"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Screen shot 2013-08-04 at 5.37.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414837" cy="406859"/>
          </a:xfrm>
          <a:prstGeom prst="rect">
            <a:avLst/>
          </a:prstGeom>
        </p:spPr>
      </p:pic>
    </p:spTree>
    <p:extLst>
      <p:ext uri="{BB962C8B-B14F-4D97-AF65-F5344CB8AC3E}">
        <p14:creationId xmlns:p14="http://schemas.microsoft.com/office/powerpoint/2010/main" val="85950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Paragraph dialog box contains Word’s commands for changing paragraph alignment, indentation, and spacing. The Indents and Spacing tab of the Paragraph dialog box is shown below.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04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667000"/>
            <a:ext cx="4446964" cy="3224698"/>
          </a:xfrm>
          <a:prstGeom prst="rect">
            <a:avLst/>
          </a:prstGeom>
        </p:spPr>
      </p:pic>
    </p:spTree>
    <p:extLst>
      <p:ext uri="{BB962C8B-B14F-4D97-AF65-F5344CB8AC3E}">
        <p14:creationId xmlns:p14="http://schemas.microsoft.com/office/powerpoint/2010/main" val="974018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Alignment to Left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Select all paragraphs under </a:t>
            </a:r>
            <a:r>
              <a:rPr lang="en-US" b="0" i="1" u="none" strike="noStrike" baseline="0" smtClean="0">
                <a:solidFill>
                  <a:prstClr val="black"/>
                </a:solidFill>
                <a:latin typeface="Segoe"/>
                <a:ea typeface="ＭＳ ゴシック"/>
              </a:rPr>
              <a:t>Acknowledgement</a:t>
            </a:r>
            <a:r>
              <a:rPr lang="en-US" b="0" i="0"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On the Home tab, in the Paragraph group, click the </a:t>
            </a:r>
            <a:r>
              <a:rPr lang="en-US" b="1" i="0" u="none" strike="noStrike" baseline="0" smtClean="0">
                <a:solidFill>
                  <a:prstClr val="black"/>
                </a:solidFill>
                <a:latin typeface="Segoe"/>
                <a:ea typeface="ＭＳ ゴシック"/>
              </a:rPr>
              <a:t>Left</a:t>
            </a:r>
            <a:r>
              <a:rPr lang="en-US" b="0" i="0" u="none" strike="noStrike" baseline="0" smtClean="0">
                <a:solidFill>
                  <a:prstClr val="black"/>
                </a:solidFill>
                <a:latin typeface="Segoe"/>
                <a:ea typeface="ＭＳ ゴシック"/>
              </a:rPr>
              <a:t> </a:t>
            </a:r>
            <a:br>
              <a:rPr lang="en-US" b="0" i="0" u="none" strike="noStrike" baseline="0" smtClean="0">
                <a:solidFill>
                  <a:prstClr val="black"/>
                </a:solidFill>
                <a:latin typeface="Segoe"/>
                <a:ea typeface="ＭＳ ゴシック"/>
              </a:rPr>
            </a:br>
            <a:r>
              <a:rPr lang="en-US" b="0" i="0" u="none" strike="noStrike" smtClean="0">
                <a:solidFill>
                  <a:prstClr val="black"/>
                </a:solidFill>
                <a:latin typeface="Segoe"/>
                <a:ea typeface="ＭＳ ゴシック"/>
              </a:rPr>
              <a:t>      </a:t>
            </a:r>
            <a:r>
              <a:rPr lang="en-US" b="0" i="0" u="none" strike="noStrike" baseline="0" smtClean="0">
                <a:solidFill>
                  <a:prstClr val="black"/>
                </a:solidFill>
                <a:latin typeface="Segoe"/>
                <a:ea typeface="ＭＳ ゴシック"/>
                <a:cs typeface="Segoe"/>
              </a:rPr>
              <a:t>button. </a:t>
            </a:r>
            <a:r>
              <a:rPr lang="en-US" b="0" i="0" u="none" strike="noStrike" baseline="0" smtClean="0">
                <a:solidFill>
                  <a:prstClr val="black"/>
                </a:solidFill>
                <a:latin typeface="Segoe"/>
                <a:ea typeface="ＭＳ ゴシック"/>
              </a:rPr>
              <a:t>The paragraphs are now left-aligned, which is the default when you begin a new document.</a:t>
            </a:r>
          </a:p>
          <a:p>
            <a:pPr lvl="1" rtl="0"/>
            <a:r>
              <a:rPr lang="en-US" b="0" i="0" u="none" strike="noStrike" baseline="0" smtClean="0">
                <a:solidFill>
                  <a:prstClr val="black"/>
                </a:solidFill>
                <a:latin typeface="Segoe"/>
                <a:ea typeface="ＭＳ ゴシック"/>
              </a:rPr>
              <a:t>Select all paragraphs under </a:t>
            </a:r>
            <a:r>
              <a:rPr lang="en-US" b="0" i="1" u="none" strike="noStrike" baseline="0" smtClean="0">
                <a:solidFill>
                  <a:prstClr val="black"/>
                </a:solidFill>
                <a:latin typeface="Segoe"/>
                <a:ea typeface="ＭＳ ゴシック"/>
              </a:rPr>
              <a:t>Introduction</a:t>
            </a:r>
            <a:r>
              <a:rPr lang="en-US" b="0" i="0"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Right-click and select </a:t>
            </a:r>
            <a:r>
              <a:rPr lang="en-US" b="1" i="0" u="none" strike="noStrike" baseline="0" smtClean="0">
                <a:solidFill>
                  <a:prstClr val="black"/>
                </a:solidFill>
                <a:latin typeface="Segoe"/>
                <a:ea typeface="ＭＳ ゴシック"/>
              </a:rPr>
              <a:t>Paragraph</a:t>
            </a:r>
            <a:r>
              <a:rPr lang="en-US" b="0" i="0" u="none" strike="noStrike" baseline="0" smtClean="0">
                <a:solidFill>
                  <a:prstClr val="black"/>
                </a:solidFill>
                <a:latin typeface="Segoe"/>
                <a:ea typeface="ＭＳ ゴシック"/>
              </a:rPr>
              <a:t> to open the Paragraph dialog box.</a:t>
            </a:r>
          </a:p>
          <a:p>
            <a:pPr lvl="1"/>
            <a:r>
              <a:rPr lang="en-US">
                <a:solidFill>
                  <a:prstClr val="black"/>
                </a:solidFill>
                <a:latin typeface="Segoe"/>
                <a:ea typeface="ＭＳ ゴシック"/>
              </a:rPr>
              <a:t>In the Alignment list under General, click the drop-down arrow, and then click </a:t>
            </a:r>
            <a:r>
              <a:rPr lang="en-US" b="1">
                <a:solidFill>
                  <a:prstClr val="black"/>
                </a:solidFill>
                <a:latin typeface="Segoe"/>
                <a:ea typeface="ＭＳ ゴシック"/>
              </a:rPr>
              <a:t>Left</a:t>
            </a:r>
            <a:r>
              <a:rPr lang="en-US">
                <a:solidFill>
                  <a:prstClr val="black"/>
                </a:solidFill>
                <a:latin typeface="Segoe"/>
                <a:ea typeface="ＭＳ ゴシック"/>
              </a:rPr>
              <a:t>. Review the Preview area—the paragraphs are aligned left. Click </a:t>
            </a:r>
            <a:r>
              <a:rPr lang="en-US" b="1">
                <a:solidFill>
                  <a:prstClr val="black"/>
                </a:solidFill>
                <a:latin typeface="Segoe"/>
                <a:ea typeface="ＭＳ ゴシック"/>
              </a:rPr>
              <a:t>OK</a:t>
            </a:r>
            <a:r>
              <a:rPr lang="en-US">
                <a:solidFill>
                  <a:prstClr val="black"/>
                </a:solidFill>
                <a:latin typeface="Times New Roman"/>
                <a:ea typeface="ＭＳ ゴシック"/>
              </a:rPr>
              <a:t>.</a:t>
            </a:r>
          </a:p>
          <a:p>
            <a:pPr lvl="1" rtl="0"/>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Screen shot 2013-08-04 at 5.38.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412440" cy="429625"/>
          </a:xfrm>
          <a:prstGeom prst="rect">
            <a:avLst/>
          </a:prstGeom>
        </p:spPr>
      </p:pic>
    </p:spTree>
    <p:extLst>
      <p:ext uri="{BB962C8B-B14F-4D97-AF65-F5344CB8AC3E}">
        <p14:creationId xmlns:p14="http://schemas.microsoft.com/office/powerpoint/2010/main" val="348562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Alignment to Left</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prstClr val="black"/>
                </a:solidFill>
                <a:latin typeface="Segoe"/>
                <a:ea typeface="ＭＳ ゴシック"/>
              </a:rPr>
              <a:t>Select the two paragraphs under </a:t>
            </a:r>
            <a:r>
              <a:rPr lang="en-US" b="0" i="1" u="none" strike="noStrike" baseline="0" smtClean="0">
                <a:solidFill>
                  <a:prstClr val="black"/>
                </a:solidFill>
                <a:latin typeface="Segoe"/>
                <a:ea typeface="ＭＳ ゴシック"/>
              </a:rPr>
              <a:t>General Performance Expectation Guidelines</a:t>
            </a:r>
            <a:r>
              <a:rPr lang="en-US" b="0" i="0" u="none" strike="noStrike" baseline="0" smtClean="0">
                <a:solidFill>
                  <a:prstClr val="black"/>
                </a:solidFill>
                <a:latin typeface="Times New Roman"/>
                <a:ea typeface="ＭＳ ゴシック"/>
              </a:rPr>
              <a:t>.</a:t>
            </a:r>
          </a:p>
          <a:p>
            <a:pPr lvl="1" rtl="0">
              <a:buAutoNum type="arabicPeriod" startAt="6"/>
            </a:pPr>
            <a:r>
              <a:rPr lang="en-US" b="0" i="0" u="none" strike="noStrike" baseline="0" smtClean="0">
                <a:solidFill>
                  <a:prstClr val="black"/>
                </a:solidFill>
                <a:latin typeface="Segoe"/>
                <a:ea typeface="ＭＳ ゴシック"/>
              </a:rPr>
              <a:t>On the Page Layout tab, launch the Paragraph dialog box. In the Alignment list under General, click the drop-down arrow, and then click </a:t>
            </a:r>
            <a:r>
              <a:rPr lang="en-US" b="1" i="0" u="none" strike="noStrike" baseline="0" smtClean="0">
                <a:solidFill>
                  <a:prstClr val="black"/>
                </a:solidFill>
                <a:latin typeface="Segoe"/>
                <a:ea typeface="ＭＳ ゴシック"/>
              </a:rPr>
              <a:t>Left</a:t>
            </a:r>
            <a:r>
              <a:rPr lang="en-US" b="0" i="0" u="none" strike="noStrike" baseline="0" smtClean="0">
                <a:solidFill>
                  <a:prstClr val="black"/>
                </a:solidFill>
                <a:latin typeface="Segoe"/>
                <a:ea typeface="ＭＳ ゴシック"/>
              </a:rPr>
              <a:t>.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Times New Roman"/>
                <a:ea typeface="ＭＳ ゴシック"/>
              </a:rPr>
              <a:t>.</a:t>
            </a:r>
          </a:p>
          <a:p>
            <a:pPr lvl="1" rtl="0">
              <a:buAutoNum type="arabicPeriod" startAt="6"/>
            </a:pPr>
            <a:r>
              <a:rPr lang="en-US" b="0" i="0" u="none" strike="noStrike" baseline="0" smtClean="0">
                <a:solidFill>
                  <a:prstClr val="black"/>
                </a:solidFill>
                <a:latin typeface="Segoe"/>
                <a:ea typeface="ＭＳ ゴシック"/>
              </a:rPr>
              <a:t>Select the two paragraphs under </a:t>
            </a:r>
            <a:r>
              <a:rPr lang="en-US" b="0" i="1" u="none" strike="noStrike" baseline="0" smtClean="0">
                <a:solidFill>
                  <a:prstClr val="black"/>
                </a:solidFill>
                <a:latin typeface="Segoe"/>
                <a:ea typeface="ＭＳ ゴシック"/>
              </a:rPr>
              <a:t>Equal Employment Opportunity and Diversity</a:t>
            </a:r>
            <a:r>
              <a:rPr lang="en-US" b="0" i="0" u="none" strike="noStrike" baseline="0" smtClean="0">
                <a:solidFill>
                  <a:prstClr val="black"/>
                </a:solidFill>
                <a:latin typeface="Times New Roman"/>
                <a:ea typeface="ＭＳ ゴシック"/>
              </a:rPr>
              <a:t>.</a:t>
            </a:r>
          </a:p>
          <a:p>
            <a:pPr lvl="1" rtl="0">
              <a:buAutoNum type="arabicPeriod" startAt="6"/>
            </a:pPr>
            <a:r>
              <a:rPr lang="en-US" smtClean="0">
                <a:solidFill>
                  <a:prstClr val="black"/>
                </a:solidFill>
                <a:latin typeface="Segoe"/>
                <a:ea typeface="ＭＳ ゴシック"/>
              </a:rPr>
              <a:t>Press </a:t>
            </a:r>
            <a:r>
              <a:rPr lang="en-US" b="1">
                <a:solidFill>
                  <a:prstClr val="black"/>
                </a:solidFill>
                <a:latin typeface="Arial"/>
                <a:ea typeface="ＭＳ ゴシック"/>
              </a:rPr>
              <a:t>Ctrl+L</a:t>
            </a:r>
            <a:r>
              <a:rPr lang="en-US">
                <a:solidFill>
                  <a:prstClr val="black"/>
                </a:solidFill>
                <a:latin typeface="Segoe"/>
                <a:ea typeface="ＭＳ ゴシック"/>
              </a:rPr>
              <a:t> to align the paragraphs to the left using the shortcut </a:t>
            </a:r>
            <a:r>
              <a:rPr lang="en-US" smtClean="0">
                <a:solidFill>
                  <a:prstClr val="black"/>
                </a:solidFill>
                <a:latin typeface="Segoe"/>
                <a:ea typeface="ＭＳ ゴシック"/>
              </a:rPr>
              <a:t>key.</a:t>
            </a:r>
          </a:p>
          <a:p>
            <a:pPr lvl="1" rtl="0">
              <a:buAutoNum type="arabicPeriod" startAt="6"/>
            </a:pPr>
            <a:r>
              <a:rPr lang="en-US" smtClean="0">
                <a:solidFill>
                  <a:prstClr val="black"/>
                </a:solidFill>
                <a:latin typeface="Segoe"/>
                <a:ea typeface="ＭＳ ゴシック"/>
              </a:rPr>
              <a:t> </a:t>
            </a:r>
            <a:r>
              <a:rPr lang="en-US" b="1" smtClean="0">
                <a:solidFill>
                  <a:prstClr val="black"/>
                </a:solidFill>
                <a:latin typeface="Segoe"/>
                <a:ea typeface="ＭＳ ゴシック"/>
              </a:rPr>
              <a:t>SAVE</a:t>
            </a:r>
            <a:r>
              <a:rPr lang="en-US" smtClean="0">
                <a:solidFill>
                  <a:prstClr val="black"/>
                </a:solidFill>
                <a:latin typeface="Segoe"/>
                <a:ea typeface="ＭＳ ゴシック"/>
              </a:rPr>
              <a:t> </a:t>
            </a:r>
            <a:r>
              <a:rPr lang="en-US">
                <a:solidFill>
                  <a:prstClr val="black"/>
                </a:solidFill>
                <a:latin typeface="Segoe"/>
                <a:ea typeface="ＭＳ ゴシック"/>
              </a:rPr>
              <a:t>the document as </a:t>
            </a:r>
            <a:r>
              <a:rPr lang="en-US" b="1" i="1">
                <a:solidFill>
                  <a:prstClr val="black"/>
                </a:solidFill>
                <a:latin typeface="Segoe"/>
                <a:ea typeface="ＭＳ ゴシック"/>
              </a:rPr>
              <a:t>B&amp;B Left Align </a:t>
            </a:r>
            <a:r>
              <a:rPr lang="en-US">
                <a:solidFill>
                  <a:prstClr val="black"/>
                </a:solidFill>
                <a:latin typeface="Segoe"/>
                <a:ea typeface="ＭＳ ゴシック"/>
              </a:rPr>
              <a:t>in the lesson folder on your flash drive.</a:t>
            </a:r>
          </a:p>
          <a:p>
            <a:pPr lvl="0"/>
            <a:r>
              <a:rPr lang="en-US" b="1">
                <a:latin typeface="Segoe"/>
                <a:ea typeface="ＭＳ ゴシック"/>
              </a:rPr>
              <a:t>PAUSE. LEAVE</a:t>
            </a:r>
            <a:r>
              <a:rPr lang="en-US">
                <a:latin typeface="Segoe"/>
                <a:ea typeface="ＭＳ ゴシック"/>
              </a:rPr>
              <a:t> the document open to use in the next exercise.</a:t>
            </a:r>
          </a:p>
          <a:p>
            <a:pPr lvl="1" rtl="0">
              <a:buAutoNum type="arabicPeriod" startAt="6"/>
            </a:pPr>
            <a:endParaRPr lang="en-US"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spTree>
    <p:extLst>
      <p:ext uri="{BB962C8B-B14F-4D97-AF65-F5344CB8AC3E}">
        <p14:creationId xmlns:p14="http://schemas.microsoft.com/office/powerpoint/2010/main" val="2676360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Alignment to Vertical</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Select the text beginning with the heading </a:t>
            </a:r>
            <a:r>
              <a:rPr lang="en-US" b="0" i="1" u="none" strike="noStrike" baseline="0" smtClean="0">
                <a:solidFill>
                  <a:srgbClr val="000000"/>
                </a:solidFill>
                <a:latin typeface="Segoe"/>
                <a:ea typeface="ＭＳ ゴシック"/>
              </a:rPr>
              <a:t>Introduction… </a:t>
            </a:r>
            <a:r>
              <a:rPr lang="en-US" b="0" i="0" u="none" strike="noStrike" baseline="0" smtClean="0">
                <a:solidFill>
                  <a:srgbClr val="000000"/>
                </a:solidFill>
                <a:latin typeface="Segoe"/>
                <a:ea typeface="ＭＳ ゴシック"/>
              </a:rPr>
              <a:t>to the end of the document and press</a:t>
            </a:r>
            <a:r>
              <a:rPr lang="en-US" b="1" i="0" u="none" strike="noStrike" baseline="0" smtClean="0">
                <a:solidFill>
                  <a:srgbClr val="000000"/>
                </a:solidFill>
                <a:latin typeface="Segoe"/>
                <a:ea typeface="ＭＳ ゴシック"/>
              </a:rPr>
              <a:t> Delete</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Press</a:t>
            </a:r>
            <a:r>
              <a:rPr lang="en-US" b="1" i="0" u="none" strike="noStrike" baseline="0" smtClean="0">
                <a:solidFill>
                  <a:srgbClr val="000000"/>
                </a:solidFill>
                <a:latin typeface="Segoe"/>
                <a:ea typeface="ＭＳ ゴシック"/>
              </a:rPr>
              <a:t> Ctrl+Home </a:t>
            </a:r>
            <a:r>
              <a:rPr lang="en-US" b="0" i="0" u="none" strike="noStrike" baseline="0" smtClean="0">
                <a:solidFill>
                  <a:srgbClr val="000000"/>
                </a:solidFill>
                <a:latin typeface="Segoe"/>
                <a:ea typeface="ＭＳ ゴシック"/>
              </a:rPr>
              <a:t>to position the insertion point at the beginning of the </a:t>
            </a:r>
            <a:r>
              <a:rPr lang="en-US" b="0" i="0" u="none" strike="noStrike" baseline="0" smtClean="0">
                <a:solidFill>
                  <a:prstClr val="black"/>
                </a:solidFill>
                <a:latin typeface="Segoe"/>
                <a:ea typeface="ＭＳ ゴシック"/>
              </a:rPr>
              <a:t>document.</a:t>
            </a:r>
          </a:p>
          <a:p>
            <a:pPr lvl="1" rtl="0"/>
            <a:r>
              <a:rPr lang="en-US" b="0" i="0" u="none" strike="noStrike" baseline="0" smtClean="0">
                <a:solidFill>
                  <a:prstClr val="black"/>
                </a:solidFill>
                <a:latin typeface="Segoe"/>
                <a:ea typeface="ＭＳ ゴシック"/>
              </a:rPr>
              <a:t>On the Page Layout tab, in the Page Setup group, click the arrow in the lower-right corner of the group</a:t>
            </a:r>
            <a:r>
              <a:rPr lang="en-US" b="1" i="0"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to open the </a:t>
            </a:r>
            <a:r>
              <a:rPr lang="en-US" b="0" i="1" u="none" strike="noStrike" baseline="0" smtClean="0">
                <a:solidFill>
                  <a:prstClr val="black"/>
                </a:solidFill>
                <a:latin typeface="Segoe"/>
                <a:ea typeface="ＭＳ ゴシック"/>
              </a:rPr>
              <a:t>Page Setup</a:t>
            </a:r>
            <a:r>
              <a:rPr lang="en-US" b="0" i="0" u="none" strike="noStrike" baseline="0" smtClean="0">
                <a:solidFill>
                  <a:prstClr val="black"/>
                </a:solidFill>
                <a:latin typeface="Segoe"/>
                <a:ea typeface="ＭＳ ゴシック"/>
              </a:rPr>
              <a:t> dialog box.</a:t>
            </a:r>
          </a:p>
          <a:p>
            <a:pPr lvl="1" rtl="0"/>
            <a:r>
              <a:rPr lang="en-US" b="0" i="0" u="none" strike="noStrike" baseline="0" smtClean="0">
                <a:solidFill>
                  <a:prstClr val="black"/>
                </a:solidFill>
                <a:latin typeface="Segoe"/>
                <a:ea typeface="ＭＳ ゴシック"/>
              </a:rPr>
              <a:t>Select the </a:t>
            </a:r>
            <a:r>
              <a:rPr lang="en-US" b="1" i="0" u="none" strike="noStrike" baseline="0" smtClean="0">
                <a:solidFill>
                  <a:prstClr val="black"/>
                </a:solidFill>
                <a:latin typeface="Segoe"/>
                <a:ea typeface="ＭＳ ゴシック"/>
              </a:rPr>
              <a:t>Layout</a:t>
            </a:r>
            <a:r>
              <a:rPr lang="en-US" b="0" i="0" u="none" strike="noStrike" baseline="0" smtClean="0">
                <a:solidFill>
                  <a:prstClr val="black"/>
                </a:solidFill>
                <a:latin typeface="Segoe"/>
                <a:ea typeface="ＭＳ ゴシック"/>
              </a:rPr>
              <a:t> tab.</a:t>
            </a:r>
          </a:p>
          <a:p>
            <a:pPr lvl="1"/>
            <a:r>
              <a:rPr lang="en-US">
                <a:solidFill>
                  <a:prstClr val="black"/>
                </a:solidFill>
                <a:latin typeface="Segoe"/>
                <a:ea typeface="ＭＳ ゴシック"/>
              </a:rPr>
              <a:t>In the Vertical alignment list under Page, click the drop-down arrow and select </a:t>
            </a:r>
            <a:r>
              <a:rPr lang="en-US" b="1">
                <a:solidFill>
                  <a:prstClr val="black"/>
                </a:solidFill>
                <a:latin typeface="Segoe"/>
                <a:ea typeface="ＭＳ ゴシック"/>
              </a:rPr>
              <a:t>Center</a:t>
            </a:r>
            <a:r>
              <a:rPr lang="en-US">
                <a:solidFill>
                  <a:prstClr val="black"/>
                </a:solidFill>
                <a:latin typeface="Times New Roman"/>
                <a:ea typeface="ＭＳ ゴシック"/>
              </a:rPr>
              <a:t>.</a:t>
            </a:r>
          </a:p>
          <a:p>
            <a:pPr lvl="1" rtl="0"/>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1427341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Alignment to Vertical</a:t>
            </a:r>
          </a:p>
        </p:txBody>
      </p:sp>
      <p:sp>
        <p:nvSpPr>
          <p:cNvPr id="3" name="Text Placeholder 2"/>
          <p:cNvSpPr>
            <a:spLocks noGrp="1"/>
          </p:cNvSpPr>
          <p:nvPr>
            <p:ph type="body" idx="1"/>
          </p:nvPr>
        </p:nvSpPr>
        <p:spPr/>
        <p:txBody>
          <a:bodyPr/>
          <a:lstStyle/>
          <a:p>
            <a:pPr lvl="1" rtl="0"/>
            <a:r>
              <a:rPr lang="en-US" b="0" i="0" u="none" strike="noStrike" baseline="0" smtClean="0">
                <a:solidFill>
                  <a:prstClr val="black"/>
                </a:solidFill>
                <a:latin typeface="Segoe"/>
                <a:ea typeface="ＭＳ ゴシック"/>
              </a:rPr>
              <a:t>In the Apply to</a:t>
            </a:r>
            <a:r>
              <a:rPr lang="en-US" b="0" i="1"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list under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Preview, Whole document is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selected, as the default shown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at right.</a:t>
            </a:r>
          </a:p>
          <a:p>
            <a:pPr lvl="1" rtl="0"/>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The text is centered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between the top and bottom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margins, as shown on the nest</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slide.</a:t>
            </a:r>
          </a:p>
          <a:p>
            <a:pPr lvl="1" rtl="0"/>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B&amp;B </a:t>
            </a:r>
            <a:br>
              <a:rPr lang="en-US" b="1" i="1" u="none" strike="noStrike" baseline="0" smtClean="0">
                <a:solidFill>
                  <a:prstClr val="black"/>
                </a:solidFill>
                <a:latin typeface="Segoe"/>
                <a:ea typeface="ＭＳ ゴシック"/>
              </a:rPr>
            </a:br>
            <a:r>
              <a:rPr lang="en-US" b="1" i="1" u="none" strike="noStrike" baseline="0" smtClean="0">
                <a:solidFill>
                  <a:prstClr val="black"/>
                </a:solidFill>
                <a:latin typeface="Segoe"/>
                <a:ea typeface="ＭＳ ゴシック"/>
              </a:rPr>
              <a:t>Vertical Alignment </a:t>
            </a:r>
            <a:r>
              <a:rPr lang="en-US" b="0" i="0" u="none" strike="noStrike" baseline="0" smtClean="0">
                <a:solidFill>
                  <a:prstClr val="black"/>
                </a:solidFill>
                <a:latin typeface="Segoe"/>
                <a:ea typeface="ＭＳ ゴシック"/>
              </a:rPr>
              <a:t>in the lesson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4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4333" y="1524000"/>
            <a:ext cx="3316267" cy="3187062"/>
          </a:xfrm>
          <a:prstGeom prst="rect">
            <a:avLst/>
          </a:prstGeom>
        </p:spPr>
      </p:pic>
    </p:spTree>
    <p:extLst>
      <p:ext uri="{BB962C8B-B14F-4D97-AF65-F5344CB8AC3E}">
        <p14:creationId xmlns:p14="http://schemas.microsoft.com/office/powerpoint/2010/main" val="3659059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Change Alignment to Vertical</a:t>
            </a:r>
            <a:endParaRPr lang="en-US"/>
          </a:p>
        </p:txBody>
      </p:sp>
      <p:pic>
        <p:nvPicPr>
          <p:cNvPr id="7" name="Content Placeholder 6" descr="0410.png"/>
          <p:cNvPicPr>
            <a:picLocks noGrp="1" noChangeAspect="1"/>
          </p:cNvPicPr>
          <p:nvPr>
            <p:ph idx="1"/>
          </p:nvPr>
        </p:nvPicPr>
        <p:blipFill>
          <a:blip r:embed="rId2">
            <a:extLst>
              <a:ext uri="{28A0092B-C50C-407E-A947-70E740481C1C}">
                <a14:useLocalDpi xmlns:a14="http://schemas.microsoft.com/office/drawing/2010/main" val="0"/>
              </a:ext>
            </a:extLst>
          </a:blip>
          <a:srcRect t="26279" b="26279"/>
          <a:stretch>
            <a:fillRect/>
          </a:stretch>
        </p:blipFill>
        <p:spPr>
          <a:xfrm>
            <a:off x="1550457" y="1959321"/>
            <a:ext cx="6043086" cy="3692998"/>
          </a:xfrm>
        </p:spPr>
      </p:pic>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34</a:t>
            </a:fld>
            <a:endParaRPr lang="en-US" dirty="0"/>
          </a:p>
        </p:txBody>
      </p:sp>
    </p:spTree>
    <p:extLst>
      <p:ext uri="{BB962C8B-B14F-4D97-AF65-F5344CB8AC3E}">
        <p14:creationId xmlns:p14="http://schemas.microsoft.com/office/powerpoint/2010/main" val="1575126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Shading a Paragraph</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To apply shading to a paragraph, click the </a:t>
            </a:r>
            <a:r>
              <a:rPr lang="en-US" b="0" i="1" u="none" strike="noStrike" baseline="0" smtClean="0">
                <a:latin typeface="Segoe"/>
                <a:ea typeface="ＭＳ ゴシック"/>
              </a:rPr>
              <a:t>Shading</a:t>
            </a:r>
            <a:r>
              <a:rPr lang="en-US" b="0" i="0" u="none" strike="noStrike" baseline="0" smtClean="0">
                <a:latin typeface="Segoe"/>
                <a:ea typeface="ＭＳ ゴシック"/>
              </a:rPr>
              <a:t> button in the Paragraph group. </a:t>
            </a:r>
          </a:p>
          <a:p>
            <a:pPr lvl="0" rtl="0"/>
            <a:r>
              <a:rPr lang="en-US" b="0" i="0" u="none" strike="noStrike" baseline="0" smtClean="0">
                <a:latin typeface="Segoe"/>
                <a:ea typeface="ＭＳ ゴシック"/>
              </a:rPr>
              <a:t>To choose another color, click the drop-down arrow next to the Shading button, and choose a color in the current theme or a standard color from the Shading menu (place your insertion point over a color to see a ScreenTip with the color’s precise name). </a:t>
            </a:r>
          </a:p>
          <a:p>
            <a:pPr lvl="0"/>
            <a:r>
              <a:rPr lang="en-US">
                <a:latin typeface="Segoe"/>
                <a:ea typeface="ＭＳ ゴシック"/>
              </a:rPr>
              <a:t>To remove shading, click </a:t>
            </a:r>
            <a:r>
              <a:rPr lang="en-US" i="1">
                <a:latin typeface="Segoe"/>
                <a:ea typeface="ＭＳ ゴシック"/>
              </a:rPr>
              <a:t>No Color</a:t>
            </a:r>
            <a:r>
              <a:rPr lang="en-US">
                <a:latin typeface="Times New Roman"/>
                <a:ea typeface="ＭＳ ゴシック"/>
              </a:rPr>
              <a:t>.</a:t>
            </a:r>
          </a:p>
          <a:p>
            <a:pPr lvl="0"/>
            <a:r>
              <a:rPr lang="en-US">
                <a:latin typeface="Segoe"/>
                <a:ea typeface="ＭＳ ゴシック"/>
              </a:rPr>
              <a:t>Click </a:t>
            </a:r>
            <a:r>
              <a:rPr lang="en-US" i="1">
                <a:latin typeface="Segoe"/>
                <a:ea typeface="ＭＳ ゴシック"/>
              </a:rPr>
              <a:t>More Colors</a:t>
            </a:r>
            <a:r>
              <a:rPr lang="en-US">
                <a:latin typeface="Segoe"/>
                <a:ea typeface="ＭＳ ゴシック"/>
              </a:rPr>
              <a:t> to open the Colors dialog box, where additional options are available. You can choose standard colors in the Standard tab, or you can create a custom color from the Custom tab. </a:t>
            </a:r>
          </a:p>
          <a:p>
            <a:pPr lvl="0" rtl="0"/>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spTree>
    <p:extLst>
      <p:ext uri="{BB962C8B-B14F-4D97-AF65-F5344CB8AC3E}">
        <p14:creationId xmlns:p14="http://schemas.microsoft.com/office/powerpoint/2010/main" val="1744407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Shade a Paragraph</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Select the first paragraph under the heading.</a:t>
            </a:r>
          </a:p>
          <a:p>
            <a:pPr lvl="1" rtl="0"/>
            <a:r>
              <a:rPr lang="en-US" b="0" i="0" u="none" strike="noStrike" baseline="0" smtClean="0">
                <a:solidFill>
                  <a:prstClr val="black"/>
                </a:solidFill>
                <a:latin typeface="Segoe"/>
                <a:ea typeface="ＭＳ ゴシック"/>
              </a:rPr>
              <a:t>On the Home tab, in the Paragraph group, click the drop-down arrow next to the Shading        button to display the menu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pic>
        <p:nvPicPr>
          <p:cNvPr id="7" name="Picture 6" descr="Screen shot 2013-08-04 at 5.4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667000"/>
            <a:ext cx="525351" cy="367026"/>
          </a:xfrm>
          <a:prstGeom prst="rect">
            <a:avLst/>
          </a:prstGeom>
        </p:spPr>
      </p:pic>
      <p:pic>
        <p:nvPicPr>
          <p:cNvPr id="8" name="Picture 7" descr="04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3429000"/>
            <a:ext cx="5462480" cy="2490382"/>
          </a:xfrm>
          <a:prstGeom prst="rect">
            <a:avLst/>
          </a:prstGeom>
        </p:spPr>
      </p:pic>
    </p:spTree>
    <p:extLst>
      <p:ext uri="{BB962C8B-B14F-4D97-AF65-F5344CB8AC3E}">
        <p14:creationId xmlns:p14="http://schemas.microsoft.com/office/powerpoint/2010/main" val="3292006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Shade a Paragraph</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prstClr val="black"/>
                </a:solidFill>
                <a:latin typeface="Segoe"/>
                <a:ea typeface="ＭＳ ゴシック"/>
              </a:rPr>
              <a:t>In the Theme Colors palette, locate and select the </a:t>
            </a:r>
            <a:r>
              <a:rPr lang="en-US" b="1" i="0" u="none" strike="noStrike" baseline="0" smtClean="0">
                <a:solidFill>
                  <a:prstClr val="black"/>
                </a:solidFill>
                <a:latin typeface="Segoe"/>
                <a:ea typeface="ＭＳ ゴシック"/>
              </a:rPr>
              <a:t>Orange, Accent 6, Lighter 40%</a:t>
            </a:r>
            <a:r>
              <a:rPr lang="en-US" b="0" i="0" u="none" strike="noStrike" baseline="0" smtClean="0">
                <a:solidFill>
                  <a:prstClr val="black"/>
                </a:solidFill>
                <a:latin typeface="Segoe"/>
                <a:ea typeface="ＭＳ ゴシック"/>
              </a:rPr>
              <a:t> as shown below.</a:t>
            </a:r>
          </a:p>
          <a:p>
            <a:pPr lvl="1" rtl="0">
              <a:buAutoNum type="arabicPeriod" startAt="3"/>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a:t>
            </a:r>
            <a:r>
              <a:rPr lang="en-US" b="1" i="1" u="none" strike="noStrike" baseline="0" smtClean="0">
                <a:solidFill>
                  <a:prstClr val="black"/>
                </a:solidFill>
                <a:latin typeface="Segoe"/>
                <a:ea typeface="ＭＳ ゴシック"/>
              </a:rPr>
              <a:t> B&amp;B Shaded Paragraph</a:t>
            </a:r>
            <a:r>
              <a:rPr lang="en-US" b="0" i="0" u="none" strike="noStrike" baseline="0" smtClean="0">
                <a:solidFill>
                  <a:prstClr val="black"/>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pic>
        <p:nvPicPr>
          <p:cNvPr id="7" name="Picture 6" descr="04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449" y="3638472"/>
            <a:ext cx="6691102" cy="2500628"/>
          </a:xfrm>
          <a:prstGeom prst="rect">
            <a:avLst/>
          </a:prstGeom>
        </p:spPr>
      </p:pic>
    </p:spTree>
    <p:extLst>
      <p:ext uri="{BB962C8B-B14F-4D97-AF65-F5344CB8AC3E}">
        <p14:creationId xmlns:p14="http://schemas.microsoft.com/office/powerpoint/2010/main" val="3668639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Placing a Border around a Paragraph or Text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You can apply a border to a paragraph by clicking the </a:t>
            </a:r>
            <a:r>
              <a:rPr lang="en-US" b="0" i="1" u="none" strike="noStrike" baseline="0" smtClean="0">
                <a:latin typeface="Segoe"/>
                <a:ea typeface="ＭＳ ゴシック"/>
              </a:rPr>
              <a:t>Border</a:t>
            </a:r>
            <a:r>
              <a:rPr lang="en-US" b="0" i="0" u="none" strike="noStrike" baseline="0" smtClean="0">
                <a:latin typeface="Segoe"/>
                <a:ea typeface="ＭＳ ゴシック"/>
              </a:rPr>
              <a:t> button in the Paragraph group on the Home tab. </a:t>
            </a:r>
          </a:p>
          <a:p>
            <a:pPr lvl="0" rtl="0"/>
            <a:r>
              <a:rPr lang="en-US" b="0" i="0" u="none" strike="noStrike" baseline="0" smtClean="0">
                <a:latin typeface="Segoe"/>
                <a:ea typeface="ＭＳ ゴシック"/>
              </a:rPr>
              <a:t>To change the border style, click the drop-down arrow next to the Border button.</a:t>
            </a:r>
          </a:p>
          <a:p>
            <a:pPr lvl="0" rtl="0"/>
            <a:r>
              <a:rPr lang="en-US" b="0" i="0" u="none" strike="noStrike" baseline="0" smtClean="0">
                <a:latin typeface="Segoe"/>
                <a:ea typeface="ＭＳ ゴシック"/>
              </a:rPr>
              <a:t>For additional options, click the </a:t>
            </a:r>
            <a:r>
              <a:rPr lang="en-US" b="0" i="1" u="none" strike="noStrike" baseline="0" smtClean="0">
                <a:latin typeface="Segoe"/>
                <a:ea typeface="ＭＳ ゴシック"/>
              </a:rPr>
              <a:t>Borders and Shading</a:t>
            </a:r>
            <a:r>
              <a:rPr lang="en-US" b="0" i="0" u="none" strike="noStrike" baseline="0" smtClean="0">
                <a:latin typeface="Segoe"/>
                <a:ea typeface="ＭＳ ゴシック"/>
              </a:rPr>
              <a:t> option on the Border menu to open the Borders tab of the Borders and Shading dialog box. </a:t>
            </a:r>
          </a:p>
          <a:p>
            <a:r>
              <a:rPr lang="en-US">
                <a:latin typeface="Segoe"/>
                <a:ea typeface="ＭＳ ゴシック"/>
              </a:rPr>
              <a:t>You can choose a number of border colors and styles in this dialog box, or you can remove a border completely. This dialog box also contains tabs for page border options and shading.</a:t>
            </a:r>
          </a:p>
          <a:p>
            <a:pPr lvl="0" rtl="0"/>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25077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Place a Border around a Paragraph</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Place the insertion point in the second paragraph beginning with “</a:t>
            </a:r>
            <a:r>
              <a:rPr lang="en-US" b="0" i="1" u="none" strike="noStrike" baseline="0" smtClean="0">
                <a:solidFill>
                  <a:srgbClr val="000000"/>
                </a:solidFill>
                <a:latin typeface="Segoe"/>
                <a:ea typeface="ＭＳ ゴシック"/>
              </a:rPr>
              <a:t>I also understand…”</a:t>
            </a:r>
          </a:p>
          <a:p>
            <a:pPr lvl="1" rtl="0"/>
            <a:r>
              <a:rPr lang="en-US" b="0" i="0" u="none" strike="noStrike" baseline="0" smtClean="0">
                <a:solidFill>
                  <a:srgbClr val="000000"/>
                </a:solidFill>
                <a:latin typeface="Segoe"/>
                <a:ea typeface="ＭＳ ゴシック"/>
              </a:rPr>
              <a:t>On the Home tab, in the Paragraph group, click the drop-down arrow next to the Border </a:t>
            </a:r>
            <a:r>
              <a:rPr lang="en-US" b="0" i="0" u="none" strike="noStrike"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to display the menu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39</a:t>
            </a:fld>
            <a:endParaRPr lang="en-US" dirty="0"/>
          </a:p>
        </p:txBody>
      </p:sp>
      <p:pic>
        <p:nvPicPr>
          <p:cNvPr id="7" name="Picture 6" descr="Screen shot 2013-08-04 at 5.45.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2971800"/>
            <a:ext cx="569537" cy="423084"/>
          </a:xfrm>
          <a:prstGeom prst="rect">
            <a:avLst/>
          </a:prstGeom>
        </p:spPr>
      </p:pic>
      <p:pic>
        <p:nvPicPr>
          <p:cNvPr id="8" name="Picture 7" descr="041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457" y="3429000"/>
            <a:ext cx="4064242" cy="2713170"/>
          </a:xfrm>
          <a:prstGeom prst="rect">
            <a:avLst/>
          </a:prstGeom>
        </p:spPr>
      </p:pic>
    </p:spTree>
    <p:extLst>
      <p:ext uri="{BB962C8B-B14F-4D97-AF65-F5344CB8AC3E}">
        <p14:creationId xmlns:p14="http://schemas.microsoft.com/office/powerpoint/2010/main" val="4144388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Formatting Paragraphs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Paragraph formatting is an essential part of creating effective, professional-looking documents. </a:t>
            </a:r>
          </a:p>
          <a:p>
            <a:pPr lvl="0" rtl="0"/>
            <a:r>
              <a:rPr lang="en-US" b="0" i="0" u="none" strike="noStrike" baseline="0" smtClean="0">
                <a:latin typeface="Segoe"/>
                <a:ea typeface="ＭＳ ゴシック"/>
              </a:rPr>
              <a:t>When a document is formatted properly and text is spaced and positioned, the reader can focus on the content. </a:t>
            </a:r>
          </a:p>
          <a:p>
            <a:pPr lvl="0" rtl="0"/>
            <a:r>
              <a:rPr lang="en-US" b="0" i="0" u="none" strike="noStrike" baseline="0" smtClean="0">
                <a:latin typeface="Segoe"/>
                <a:ea typeface="ＭＳ ゴシック"/>
              </a:rPr>
              <a:t>Word’s paragraph formatting features let you determine paragraph alignment, indentation, and spacing between paragraphs. You can also remove paragraph formatting altogether.</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a:t>
            </a:fld>
            <a:endParaRPr lang="en-US" dirty="0"/>
          </a:p>
        </p:txBody>
      </p:sp>
    </p:spTree>
    <p:extLst>
      <p:ext uri="{BB962C8B-B14F-4D97-AF65-F5344CB8AC3E}">
        <p14:creationId xmlns:p14="http://schemas.microsoft.com/office/powerpoint/2010/main" val="3356946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Place a Border around a Paragraph</a:t>
            </a:r>
          </a:p>
        </p:txBody>
      </p:sp>
      <p:sp>
        <p:nvSpPr>
          <p:cNvPr id="3" name="Text Placeholder 2"/>
          <p:cNvSpPr>
            <a:spLocks noGrp="1"/>
          </p:cNvSpPr>
          <p:nvPr>
            <p:ph type="body" idx="1"/>
          </p:nvPr>
        </p:nvSpPr>
        <p:spPr/>
        <p:txBody>
          <a:bodyPr/>
          <a:lstStyle/>
          <a:p>
            <a:pPr lvl="1">
              <a:buFont typeface="+mj-lt"/>
              <a:buAutoNum type="arabicPeriod" startAt="3"/>
            </a:pPr>
            <a:r>
              <a:rPr lang="en-US">
                <a:latin typeface="Segoe"/>
                <a:cs typeface="Segoe"/>
              </a:rPr>
              <a:t>Select Outside </a:t>
            </a:r>
            <a:r>
              <a:rPr lang="en-US" smtClean="0">
                <a:latin typeface="Segoe"/>
                <a:cs typeface="Segoe"/>
              </a:rPr>
              <a:t>Borders </a:t>
            </a:r>
            <a:r>
              <a:rPr lang="en-US">
                <a:latin typeface="Segoe"/>
                <a:cs typeface="Segoe"/>
              </a:rPr>
              <a:t>on the menu. </a:t>
            </a:r>
            <a:r>
              <a:rPr lang="en-US" smtClean="0">
                <a:latin typeface="Segoe"/>
                <a:cs typeface="Segoe"/>
              </a:rPr>
              <a:t>Your </a:t>
            </a:r>
            <a:r>
              <a:rPr lang="en-US">
                <a:latin typeface="Segoe"/>
                <a:cs typeface="Segoe"/>
              </a:rPr>
              <a:t>document should </a:t>
            </a:r>
            <a:r>
              <a:rPr lang="en-US" smtClean="0">
                <a:latin typeface="Segoe"/>
                <a:cs typeface="Segoe"/>
              </a:rPr>
              <a:t>look </a:t>
            </a:r>
            <a:r>
              <a:rPr lang="en-US">
                <a:latin typeface="Segoe"/>
                <a:cs typeface="Segoe"/>
              </a:rPr>
              <a:t>similar to </a:t>
            </a:r>
            <a:r>
              <a:rPr lang="en-US" smtClean="0">
                <a:latin typeface="Segoe"/>
                <a:cs typeface="Segoe"/>
              </a:rPr>
              <a:t>the figure below.</a:t>
            </a:r>
          </a:p>
          <a:p>
            <a:pPr lvl="1">
              <a:buFont typeface="+mj-lt"/>
              <a:buAutoNum type="arabicPeriod" startAt="3"/>
            </a:pPr>
            <a:r>
              <a:rPr lang="en-US">
                <a:solidFill>
                  <a:srgbClr val="000000"/>
                </a:solidFill>
                <a:latin typeface="Segoe"/>
                <a:ea typeface="ＭＳ ゴシック"/>
              </a:rPr>
              <a:t>Place the insertion </a:t>
            </a:r>
            <a:r>
              <a:rPr lang="en-US" smtClean="0">
                <a:solidFill>
                  <a:srgbClr val="000000"/>
                </a:solidFill>
                <a:latin typeface="Segoe"/>
                <a:ea typeface="ＭＳ ゴシック"/>
              </a:rPr>
              <a:t>point </a:t>
            </a:r>
            <a:r>
              <a:rPr lang="en-US">
                <a:solidFill>
                  <a:srgbClr val="000000"/>
                </a:solidFill>
                <a:latin typeface="Segoe"/>
                <a:ea typeface="ＭＳ ゴシック"/>
              </a:rPr>
              <a:t>in the third </a:t>
            </a:r>
            <a:r>
              <a:rPr lang="en-US" smtClean="0">
                <a:solidFill>
                  <a:srgbClr val="000000"/>
                </a:solidFill>
                <a:latin typeface="Segoe"/>
                <a:ea typeface="ＭＳ ゴシック"/>
              </a:rPr>
              <a:t>paragraph</a:t>
            </a:r>
            <a:r>
              <a:rPr lang="en-US">
                <a:solidFill>
                  <a:srgbClr val="000000"/>
                </a:solidFill>
                <a:latin typeface="Segoe"/>
                <a:ea typeface="ＭＳ ゴシック"/>
              </a:rPr>
              <a:t>.</a:t>
            </a:r>
          </a:p>
          <a:p>
            <a:pPr lvl="1">
              <a:buFont typeface="+mj-lt"/>
              <a:buAutoNum type="arabicPeriod" startAt="3"/>
            </a:pPr>
            <a:endParaRPr lang="en-US">
              <a:solidFill>
                <a:srgbClr val="000000"/>
              </a:solidFill>
              <a:latin typeface="Segoe"/>
              <a:ea typeface="ＭＳ ゴシック"/>
              <a:cs typeface="Segoe"/>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40</a:t>
            </a:fld>
            <a:endParaRPr lang="en-US" dirty="0"/>
          </a:p>
        </p:txBody>
      </p:sp>
      <p:pic>
        <p:nvPicPr>
          <p:cNvPr id="7" name="Picture 6" descr="04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048000"/>
            <a:ext cx="6680230" cy="2758672"/>
          </a:xfrm>
          <a:prstGeom prst="rect">
            <a:avLst/>
          </a:prstGeom>
        </p:spPr>
      </p:pic>
    </p:spTree>
    <p:extLst>
      <p:ext uri="{BB962C8B-B14F-4D97-AF65-F5344CB8AC3E}">
        <p14:creationId xmlns:p14="http://schemas.microsoft.com/office/powerpoint/2010/main" val="2621567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Place a Border around a Paragraph</a:t>
            </a:r>
          </a:p>
        </p:txBody>
      </p:sp>
      <p:sp>
        <p:nvSpPr>
          <p:cNvPr id="3" name="Text Placeholder 2"/>
          <p:cNvSpPr>
            <a:spLocks noGrp="1"/>
          </p:cNvSpPr>
          <p:nvPr>
            <p:ph type="body" idx="1"/>
          </p:nvPr>
        </p:nvSpPr>
        <p:spPr/>
        <p:txBody>
          <a:bodyPr/>
          <a:lstStyle/>
          <a:p>
            <a:pPr lvl="1">
              <a:buFont typeface="+mj-lt"/>
              <a:buAutoNum type="arabicPeriod" startAt="5"/>
            </a:pPr>
            <a:r>
              <a:rPr lang="en-US" sz="2000">
                <a:solidFill>
                  <a:prstClr val="black"/>
                </a:solidFill>
                <a:latin typeface="Segoe"/>
                <a:ea typeface="ＭＳ ゴシック"/>
              </a:rPr>
              <a:t>On the Design tab, in the Page Background group, click</a:t>
            </a:r>
            <a:r>
              <a:rPr lang="en-US" sz="2000">
                <a:solidFill>
                  <a:prstClr val="black"/>
                </a:solidFill>
                <a:latin typeface="Times"/>
                <a:ea typeface="ＭＳ ゴシック"/>
              </a:rPr>
              <a:t> </a:t>
            </a:r>
            <a:r>
              <a:rPr lang="en-US" sz="2000" b="1">
                <a:solidFill>
                  <a:prstClr val="black"/>
                </a:solidFill>
                <a:latin typeface="Segoe"/>
                <a:ea typeface="ＭＳ ゴシック"/>
              </a:rPr>
              <a:t>Page Borders</a:t>
            </a:r>
            <a:r>
              <a:rPr lang="en-US" sz="2000">
                <a:solidFill>
                  <a:prstClr val="black"/>
                </a:solidFill>
                <a:latin typeface="Segoe"/>
                <a:ea typeface="ＭＳ ゴシック"/>
              </a:rPr>
              <a:t> to open the Borders and Shading dialog box, and then click the </a:t>
            </a:r>
            <a:r>
              <a:rPr lang="en-US" sz="2000" b="1">
                <a:solidFill>
                  <a:prstClr val="black"/>
                </a:solidFill>
                <a:latin typeface="Segoe"/>
                <a:ea typeface="ＭＳ ゴシック"/>
              </a:rPr>
              <a:t>Borders</a:t>
            </a:r>
            <a:r>
              <a:rPr lang="en-US" sz="2000">
                <a:solidFill>
                  <a:prstClr val="black"/>
                </a:solidFill>
                <a:latin typeface="Segoe"/>
                <a:ea typeface="ＭＳ ゴシック"/>
              </a:rPr>
              <a:t> tab to make it active (see </a:t>
            </a:r>
            <a:r>
              <a:rPr lang="en-US" sz="2000" smtClean="0">
                <a:solidFill>
                  <a:prstClr val="black"/>
                </a:solidFill>
                <a:latin typeface="Segoe"/>
                <a:ea typeface="ＭＳ ゴシック"/>
              </a:rPr>
              <a:t>below)</a:t>
            </a:r>
            <a:r>
              <a:rPr lang="en-US" sz="2000">
                <a:solidFill>
                  <a:prstClr val="black"/>
                </a:solidFill>
                <a:latin typeface="Segoe"/>
                <a:ea typeface="ＭＳ ゴシック"/>
              </a:rPr>
              <a:t>. The Design tab on the Ribbon is a new tab for Word 2013 and contains many additional features to format a document</a:t>
            </a:r>
            <a:r>
              <a:rPr lang="en-US" sz="2000" smtClean="0">
                <a:solidFill>
                  <a:prstClr val="black"/>
                </a:solidFill>
                <a:latin typeface="Segoe"/>
                <a:ea typeface="ＭＳ ゴシック"/>
              </a:rPr>
              <a:t>.</a:t>
            </a:r>
            <a:endParaRPr lang="en-US" sz="200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41</a:t>
            </a:fld>
            <a:endParaRPr lang="en-US" dirty="0"/>
          </a:p>
        </p:txBody>
      </p:sp>
      <p:pic>
        <p:nvPicPr>
          <p:cNvPr id="7" name="Picture 6" descr="04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968" y="3249053"/>
            <a:ext cx="4934064" cy="2694354"/>
          </a:xfrm>
          <a:prstGeom prst="rect">
            <a:avLst/>
          </a:prstGeom>
        </p:spPr>
      </p:pic>
    </p:spTree>
    <p:extLst>
      <p:ext uri="{BB962C8B-B14F-4D97-AF65-F5344CB8AC3E}">
        <p14:creationId xmlns:p14="http://schemas.microsoft.com/office/powerpoint/2010/main" val="1071322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Place a Border around a Paragraph</a:t>
            </a:r>
            <a:endParaRPr lang="en-US"/>
          </a:p>
        </p:txBody>
      </p:sp>
      <p:sp>
        <p:nvSpPr>
          <p:cNvPr id="3" name="Content Placeholder 2"/>
          <p:cNvSpPr>
            <a:spLocks noGrp="1"/>
          </p:cNvSpPr>
          <p:nvPr>
            <p:ph idx="1"/>
          </p:nvPr>
        </p:nvSpPr>
        <p:spPr/>
        <p:txBody>
          <a:bodyPr/>
          <a:lstStyle/>
          <a:p>
            <a:pPr lvl="1">
              <a:buFont typeface="+mj-lt"/>
              <a:buAutoNum type="arabicPeriod" startAt="6"/>
            </a:pPr>
            <a:r>
              <a:rPr lang="en-US">
                <a:solidFill>
                  <a:prstClr val="black"/>
                </a:solidFill>
                <a:latin typeface="Segoe"/>
                <a:ea typeface="ＭＳ ゴシック"/>
              </a:rPr>
              <a:t>Select</a:t>
            </a:r>
            <a:r>
              <a:rPr lang="en-US">
                <a:solidFill>
                  <a:prstClr val="black"/>
                </a:solidFill>
                <a:latin typeface="Times"/>
                <a:ea typeface="ＭＳ ゴシック"/>
              </a:rPr>
              <a:t> </a:t>
            </a:r>
            <a:r>
              <a:rPr lang="en-US" b="1">
                <a:solidFill>
                  <a:prstClr val="black"/>
                </a:solidFill>
                <a:latin typeface="Segoe"/>
                <a:ea typeface="ＭＳ ゴシック"/>
              </a:rPr>
              <a:t>Shadow</a:t>
            </a:r>
            <a:r>
              <a:rPr lang="en-US">
                <a:solidFill>
                  <a:prstClr val="black"/>
                </a:solidFill>
                <a:latin typeface="Times"/>
                <a:ea typeface="ＭＳ ゴシック"/>
              </a:rPr>
              <a:t> </a:t>
            </a:r>
            <a:r>
              <a:rPr lang="en-US">
                <a:solidFill>
                  <a:prstClr val="black"/>
                </a:solidFill>
                <a:latin typeface="Segoe"/>
                <a:ea typeface="ＭＳ ゴシック"/>
              </a:rPr>
              <a:t>under the Settings.</a:t>
            </a:r>
          </a:p>
          <a:p>
            <a:pPr lvl="1">
              <a:buAutoNum type="arabicPeriod" startAt="6"/>
            </a:pPr>
            <a:r>
              <a:rPr lang="en-US">
                <a:solidFill>
                  <a:prstClr val="black"/>
                </a:solidFill>
                <a:latin typeface="Segoe"/>
                <a:ea typeface="ＭＳ ゴシック"/>
              </a:rPr>
              <a:t>Select the </a:t>
            </a:r>
            <a:r>
              <a:rPr lang="en-US" b="1">
                <a:solidFill>
                  <a:prstClr val="black"/>
                </a:solidFill>
                <a:latin typeface="Segoe"/>
                <a:ea typeface="ＭＳ ゴシック"/>
              </a:rPr>
              <a:t>ninth</a:t>
            </a:r>
            <a:r>
              <a:rPr lang="en-US">
                <a:solidFill>
                  <a:prstClr val="black"/>
                </a:solidFill>
                <a:latin typeface="Times"/>
                <a:ea typeface="ＭＳ ゴシック"/>
              </a:rPr>
              <a:t> </a:t>
            </a:r>
            <a:r>
              <a:rPr lang="en-US">
                <a:solidFill>
                  <a:prstClr val="black"/>
                </a:solidFill>
                <a:latin typeface="Segoe"/>
                <a:ea typeface="ＭＳ ゴシック"/>
              </a:rPr>
              <a:t>option under Style. Select </a:t>
            </a:r>
            <a:r>
              <a:rPr lang="en-US" b="1">
                <a:solidFill>
                  <a:prstClr val="black"/>
                </a:solidFill>
                <a:latin typeface="Segoe"/>
                <a:ea typeface="ＭＳ ゴシック"/>
              </a:rPr>
              <a:t>Dark Blue, Text 2</a:t>
            </a:r>
            <a:r>
              <a:rPr lang="en-US">
                <a:solidFill>
                  <a:prstClr val="black"/>
                </a:solidFill>
                <a:latin typeface="Times"/>
                <a:ea typeface="ＭＳ ゴシック"/>
              </a:rPr>
              <a:t> </a:t>
            </a:r>
            <a:r>
              <a:rPr lang="en-US">
                <a:solidFill>
                  <a:prstClr val="black"/>
                </a:solidFill>
                <a:latin typeface="Segoe"/>
                <a:ea typeface="ＭＳ ゴシック"/>
              </a:rPr>
              <a:t>for color, and change the width to </a:t>
            </a:r>
            <a:r>
              <a:rPr lang="en-US" b="1">
                <a:solidFill>
                  <a:prstClr val="black"/>
                </a:solidFill>
                <a:latin typeface="Segoe"/>
                <a:ea typeface="ＭＳ ゴシック"/>
              </a:rPr>
              <a:t>2 ¼</a:t>
            </a:r>
            <a:r>
              <a:rPr lang="en-US">
                <a:solidFill>
                  <a:prstClr val="black"/>
                </a:solidFill>
                <a:latin typeface="Segoe"/>
                <a:ea typeface="ＭＳ ゴシック"/>
              </a:rPr>
              <a:t> pt.</a:t>
            </a:r>
          </a:p>
          <a:p>
            <a:pPr lvl="1">
              <a:buAutoNum type="arabicPeriod" startAt="6"/>
            </a:pPr>
            <a:r>
              <a:rPr lang="en-US">
                <a:solidFill>
                  <a:prstClr val="black"/>
                </a:solidFill>
                <a:latin typeface="Segoe"/>
                <a:ea typeface="ＭＳ ゴシック"/>
              </a:rPr>
              <a:t>Review the Preview area before you click</a:t>
            </a:r>
            <a:r>
              <a:rPr lang="en-US">
                <a:solidFill>
                  <a:prstClr val="black"/>
                </a:solidFill>
                <a:latin typeface="Times"/>
                <a:ea typeface="ＭＳ ゴシック"/>
              </a:rPr>
              <a:t> </a:t>
            </a:r>
            <a:r>
              <a:rPr lang="en-US" b="1">
                <a:solidFill>
                  <a:prstClr val="black"/>
                </a:solidFill>
                <a:latin typeface="Segoe"/>
                <a:ea typeface="ＭＳ ゴシック"/>
              </a:rPr>
              <a:t>OK</a:t>
            </a:r>
            <a:r>
              <a:rPr lang="en-US">
                <a:solidFill>
                  <a:prstClr val="black"/>
                </a:solidFill>
                <a:latin typeface="Segoe"/>
                <a:ea typeface="ＭＳ ゴシック"/>
              </a:rPr>
              <a:t>. Note that the border is applied to the paragraph.</a:t>
            </a:r>
          </a:p>
          <a:p>
            <a:pPr lvl="1">
              <a:buAutoNum type="arabicPeriod" startAt="6"/>
            </a:pPr>
            <a:r>
              <a:rPr lang="en-US" b="1">
                <a:solidFill>
                  <a:prstClr val="black"/>
                </a:solidFill>
                <a:latin typeface="Segoe"/>
                <a:ea typeface="ＭＳ ゴシック"/>
              </a:rPr>
              <a:t>SAVE</a:t>
            </a:r>
            <a:r>
              <a:rPr lang="en-US">
                <a:solidFill>
                  <a:prstClr val="black"/>
                </a:solidFill>
                <a:latin typeface="Segoe"/>
                <a:ea typeface="ＭＳ ゴシック"/>
              </a:rPr>
              <a:t> the document as </a:t>
            </a:r>
            <a:r>
              <a:rPr lang="en-US" b="1" i="1">
                <a:solidFill>
                  <a:prstClr val="black"/>
                </a:solidFill>
                <a:latin typeface="Segoe"/>
                <a:ea typeface="ＭＳ ゴシック"/>
              </a:rPr>
              <a:t>B&amp;B with Borders </a:t>
            </a:r>
            <a:r>
              <a:rPr lang="en-US">
                <a:solidFill>
                  <a:prstClr val="black"/>
                </a:solidFill>
                <a:latin typeface="Segoe"/>
                <a:ea typeface="ＭＳ ゴシック"/>
              </a:rPr>
              <a:t>in the lesson folder on your flash drive.</a:t>
            </a:r>
          </a:p>
          <a:p>
            <a:pPr lvl="0"/>
            <a:r>
              <a:rPr lang="en-US" b="1">
                <a:latin typeface="Segoe"/>
                <a:ea typeface="ＭＳ ゴシック"/>
              </a:rPr>
              <a:t>PAUSE. LEAVE</a:t>
            </a:r>
            <a:r>
              <a:rPr lang="en-US">
                <a:latin typeface="Segoe"/>
                <a:ea typeface="ＭＳ ゴシック"/>
              </a:rPr>
              <a:t> the document open to use in the next exercise.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42</a:t>
            </a:fld>
            <a:endParaRPr lang="en-US" dirty="0"/>
          </a:p>
        </p:txBody>
      </p:sp>
    </p:spTree>
    <p:extLst>
      <p:ext uri="{BB962C8B-B14F-4D97-AF65-F5344CB8AC3E}">
        <p14:creationId xmlns:p14="http://schemas.microsoft.com/office/powerpoint/2010/main" val="938053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Place a Border around Text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O</a:t>
            </a:r>
            <a:r>
              <a:rPr lang="en-US" b="0" i="0" u="none" strike="noStrike" baseline="0" smtClean="0">
                <a:solidFill>
                  <a:prstClr val="black"/>
                </a:solidFill>
                <a:latin typeface="Segoe"/>
                <a:ea typeface="ＭＳ ゴシック"/>
              </a:rPr>
              <a:t>n the Home tab, enable the </a:t>
            </a:r>
            <a:r>
              <a:rPr lang="en-US" b="1" i="0" u="none" strike="noStrike" baseline="0" smtClean="0">
                <a:solidFill>
                  <a:prstClr val="black"/>
                </a:solidFill>
                <a:latin typeface="Segoe"/>
                <a:ea typeface="ＭＳ ゴシック"/>
              </a:rPr>
              <a:t>Show/Hide</a:t>
            </a:r>
            <a:r>
              <a:rPr lang="en-US" b="0" i="0" u="none" strike="noStrike" baseline="0" smtClean="0">
                <a:solidFill>
                  <a:prstClr val="black"/>
                </a:solidFill>
                <a:latin typeface="Segoe"/>
                <a:ea typeface="ＭＳ ゴシック"/>
              </a:rPr>
              <a:t> to display the nonprinting character. Select the title without selecting the Show/Hide ( ¶ ) symbol.</a:t>
            </a:r>
          </a:p>
          <a:p>
            <a:pPr lvl="1" rtl="0"/>
            <a:r>
              <a:rPr lang="en-US" b="0" i="0" u="none" strike="noStrike" baseline="0" smtClean="0">
                <a:solidFill>
                  <a:prstClr val="black"/>
                </a:solidFill>
                <a:latin typeface="Segoe"/>
                <a:ea typeface="ＭＳ ゴシック"/>
              </a:rPr>
              <a:t>On the Home tab, in the Paragraph group, click the drop-down arrow next to the Border button to display the menu and select </a:t>
            </a:r>
            <a:r>
              <a:rPr lang="en-US" b="1" i="0" u="none" strike="noStrike" baseline="0" smtClean="0">
                <a:solidFill>
                  <a:prstClr val="black"/>
                </a:solidFill>
                <a:latin typeface="Segoe"/>
                <a:ea typeface="ＭＳ ゴシック"/>
              </a:rPr>
              <a:t>Borders and Shading</a:t>
            </a:r>
            <a:r>
              <a:rPr lang="en-US" b="0" i="0" u="none" strike="noStrike" baseline="0" smtClean="0">
                <a:solidFill>
                  <a:prstClr val="black"/>
                </a:solidFill>
                <a:latin typeface="Segoe"/>
                <a:ea typeface="ＭＳ ゴシック"/>
              </a:rPr>
              <a:t> to open the dialog box.</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43</a:t>
            </a:fld>
            <a:endParaRPr lang="en-US" dirty="0"/>
          </a:p>
        </p:txBody>
      </p:sp>
    </p:spTree>
    <p:extLst>
      <p:ext uri="{BB962C8B-B14F-4D97-AF65-F5344CB8AC3E}">
        <p14:creationId xmlns:p14="http://schemas.microsoft.com/office/powerpoint/2010/main" val="2742294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Place a Border around Text</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prstClr val="black"/>
                </a:solidFill>
                <a:latin typeface="Segoe"/>
                <a:ea typeface="ＭＳ ゴシック"/>
              </a:rPr>
              <a:t>Click the </a:t>
            </a:r>
            <a:r>
              <a:rPr lang="en-US" b="1" i="0" u="none" strike="noStrike" baseline="0" smtClean="0">
                <a:solidFill>
                  <a:prstClr val="black"/>
                </a:solidFill>
                <a:latin typeface="Segoe"/>
                <a:ea typeface="ＭＳ ゴシック"/>
              </a:rPr>
              <a:t>Borders</a:t>
            </a:r>
            <a:r>
              <a:rPr lang="en-US" b="0" i="0" u="none" strike="noStrike" baseline="0" smtClean="0">
                <a:solidFill>
                  <a:prstClr val="black"/>
                </a:solidFill>
                <a:latin typeface="Segoe"/>
                <a:ea typeface="ＭＳ ゴシック"/>
              </a:rPr>
              <a:t> tab to make it active. Notice the title appears in the Preview area and the Apply to section Text button is displayed. Not selecting the nonprinting character (¶) allows you to place a border around text only.</a:t>
            </a:r>
          </a:p>
          <a:p>
            <a:pPr lvl="1" rtl="0">
              <a:buAutoNum type="arabicPeriod" startAt="3"/>
            </a:pPr>
            <a:r>
              <a:rPr lang="en-US" b="0" i="0" u="none" strike="noStrike" baseline="0" smtClean="0">
                <a:solidFill>
                  <a:prstClr val="black"/>
                </a:solidFill>
                <a:latin typeface="Segoe"/>
                <a:ea typeface="ＭＳ ゴシック"/>
              </a:rPr>
              <a:t>Select </a:t>
            </a:r>
            <a:r>
              <a:rPr lang="en-US" b="1" i="0" u="none" strike="noStrike" baseline="0" smtClean="0">
                <a:solidFill>
                  <a:prstClr val="black"/>
                </a:solidFill>
                <a:latin typeface="Segoe"/>
                <a:ea typeface="ＭＳ ゴシック"/>
              </a:rPr>
              <a:t>Box</a:t>
            </a:r>
            <a:r>
              <a:rPr lang="en-US" b="0" i="0" u="none" strike="noStrike" baseline="0" smtClean="0">
                <a:solidFill>
                  <a:prstClr val="black"/>
                </a:solidFill>
                <a:latin typeface="Segoe"/>
                <a:ea typeface="ＭＳ ゴシック"/>
              </a:rPr>
              <a:t> under Setting and change the width to </a:t>
            </a:r>
            <a:r>
              <a:rPr lang="en-US" b="1" i="0" u="none" strike="noStrike" baseline="0" smtClean="0">
                <a:solidFill>
                  <a:prstClr val="black"/>
                </a:solidFill>
                <a:latin typeface="Segoe"/>
                <a:ea typeface="ＭＳ ゴシック"/>
              </a:rPr>
              <a:t>1½</a:t>
            </a:r>
            <a:r>
              <a:rPr lang="en-US" b="0" i="0" u="none" strike="noStrike" baseline="0" smtClean="0">
                <a:solidFill>
                  <a:prstClr val="black"/>
                </a:solidFill>
                <a:latin typeface="Segoe"/>
                <a:ea typeface="ＭＳ ゴシック"/>
              </a:rPr>
              <a:t> pt.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Notice that the border wraps around the text.</a:t>
            </a:r>
          </a:p>
          <a:p>
            <a:pPr lvl="1" rtl="0">
              <a:buAutoNum type="arabicPeriod" startAt="3"/>
            </a:pPr>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with the same filename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44</a:t>
            </a:fld>
            <a:endParaRPr lang="en-US" dirty="0"/>
          </a:p>
        </p:txBody>
      </p:sp>
    </p:spTree>
    <p:extLst>
      <p:ext uri="{BB962C8B-B14F-4D97-AF65-F5344CB8AC3E}">
        <p14:creationId xmlns:p14="http://schemas.microsoft.com/office/powerpoint/2010/main" val="3310046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Removing Borders around Text or a Paragraph</a:t>
            </a:r>
          </a:p>
        </p:txBody>
      </p:sp>
      <p:sp>
        <p:nvSpPr>
          <p:cNvPr id="3" name="Text Placeholder 2"/>
          <p:cNvSpPr>
            <a:spLocks noGrp="1"/>
          </p:cNvSpPr>
          <p:nvPr>
            <p:ph type="body" idx="1"/>
          </p:nvPr>
        </p:nvSpPr>
        <p:spPr/>
        <p:txBody>
          <a:bodyPr/>
          <a:lstStyle/>
          <a:p>
            <a:pPr lvl="0" rtl="0"/>
            <a:r>
              <a:rPr lang="en-US" sz="1900" b="1" i="0" u="none" strike="noStrike" baseline="0" smtClean="0">
                <a:latin typeface="Segoe"/>
                <a:ea typeface="ＭＳ ゴシック"/>
              </a:rPr>
              <a:t>USE</a:t>
            </a:r>
            <a:r>
              <a:rPr lang="en-US" sz="1900" b="0" i="0" u="none" strike="noStrike" baseline="0" smtClean="0">
                <a:latin typeface="Segoe"/>
                <a:ea typeface="ＭＳ ゴシック"/>
              </a:rPr>
              <a:t> the document that is open from the previous exercise.</a:t>
            </a:r>
          </a:p>
          <a:p>
            <a:pPr lvl="1" rtl="0"/>
            <a:r>
              <a:rPr lang="en-US" sz="1900" b="0" i="0" u="none" strike="noStrike" baseline="0" smtClean="0">
                <a:solidFill>
                  <a:prstClr val="black"/>
                </a:solidFill>
                <a:latin typeface="Segoe"/>
                <a:ea typeface="ＭＳ ゴシック"/>
              </a:rPr>
              <a:t>Place the insertion point in the second paragraph under the heading.</a:t>
            </a:r>
          </a:p>
          <a:p>
            <a:pPr lvl="1" rtl="0"/>
            <a:r>
              <a:rPr lang="en-US" sz="1900" b="0" i="0" u="none" strike="noStrike" baseline="0" smtClean="0">
                <a:solidFill>
                  <a:prstClr val="black"/>
                </a:solidFill>
                <a:latin typeface="Segoe"/>
                <a:ea typeface="ＭＳ ゴシック"/>
              </a:rPr>
              <a:t>On the Home tab, in the Paragraph group, click the drop-down arrow next to the Border button to display the menu and select </a:t>
            </a:r>
            <a:r>
              <a:rPr lang="en-US" sz="1900" b="1" i="0" u="none" strike="noStrike" baseline="0" smtClean="0">
                <a:solidFill>
                  <a:prstClr val="black"/>
                </a:solidFill>
                <a:latin typeface="Segoe"/>
                <a:ea typeface="ＭＳ ゴシック"/>
              </a:rPr>
              <a:t>Borders and Shading</a:t>
            </a:r>
            <a:r>
              <a:rPr lang="en-US" sz="1900" b="0" i="0" u="none" strike="noStrike" baseline="0" smtClean="0">
                <a:solidFill>
                  <a:prstClr val="black"/>
                </a:solidFill>
                <a:latin typeface="Segoe"/>
                <a:ea typeface="ＭＳ ゴシック"/>
              </a:rPr>
              <a:t>. The </a:t>
            </a:r>
            <a:r>
              <a:rPr lang="en-US" sz="1900" b="0" i="1" u="none" strike="noStrike" baseline="0" smtClean="0">
                <a:solidFill>
                  <a:prstClr val="black"/>
                </a:solidFill>
                <a:latin typeface="Segoe"/>
                <a:ea typeface="ＭＳ ゴシック"/>
              </a:rPr>
              <a:t>Borders and Shading</a:t>
            </a:r>
            <a:r>
              <a:rPr lang="en-US" sz="1900" b="0" i="0" u="none" strike="noStrike" baseline="0" smtClean="0">
                <a:solidFill>
                  <a:prstClr val="black"/>
                </a:solidFill>
                <a:latin typeface="Segoe"/>
                <a:ea typeface="ＭＳ ゴシック"/>
              </a:rPr>
              <a:t> dialog box opens.</a:t>
            </a:r>
          </a:p>
          <a:p>
            <a:pPr lvl="1"/>
            <a:r>
              <a:rPr lang="en-US" sz="1900" smtClean="0">
                <a:solidFill>
                  <a:prstClr val="black"/>
                </a:solidFill>
                <a:latin typeface="Segoe"/>
                <a:ea typeface="ＭＳ ゴシック"/>
              </a:rPr>
              <a:t>Select </a:t>
            </a:r>
            <a:r>
              <a:rPr lang="en-US" sz="1900">
                <a:solidFill>
                  <a:prstClr val="black"/>
                </a:solidFill>
                <a:latin typeface="Segoe"/>
                <a:ea typeface="ＭＳ ゴシック"/>
              </a:rPr>
              <a:t>the </a:t>
            </a:r>
            <a:r>
              <a:rPr lang="en-US" sz="1900" b="1">
                <a:solidFill>
                  <a:prstClr val="black"/>
                </a:solidFill>
                <a:latin typeface="Segoe"/>
                <a:ea typeface="ＭＳ ゴシック"/>
              </a:rPr>
              <a:t>Borders</a:t>
            </a:r>
            <a:r>
              <a:rPr lang="en-US" sz="1900">
                <a:solidFill>
                  <a:prstClr val="black"/>
                </a:solidFill>
                <a:latin typeface="Segoe"/>
                <a:ea typeface="ＭＳ ゴシック"/>
              </a:rPr>
              <a:t> tab, and then select </a:t>
            </a:r>
            <a:r>
              <a:rPr lang="en-US" sz="1900" b="1">
                <a:solidFill>
                  <a:prstClr val="black"/>
                </a:solidFill>
                <a:latin typeface="Segoe"/>
                <a:ea typeface="ＭＳ ゴシック"/>
              </a:rPr>
              <a:t>None</a:t>
            </a:r>
            <a:r>
              <a:rPr lang="en-US" sz="1900">
                <a:solidFill>
                  <a:prstClr val="black"/>
                </a:solidFill>
                <a:latin typeface="Segoe"/>
                <a:ea typeface="ＭＳ ゴシック"/>
              </a:rPr>
              <a:t> under Setting. Click </a:t>
            </a:r>
            <a:r>
              <a:rPr lang="en-US" sz="1900" b="1">
                <a:solidFill>
                  <a:prstClr val="black"/>
                </a:solidFill>
                <a:latin typeface="Segoe"/>
                <a:ea typeface="ＭＳ ゴシック"/>
              </a:rPr>
              <a:t>OK</a:t>
            </a:r>
            <a:r>
              <a:rPr lang="en-US" sz="1900">
                <a:solidFill>
                  <a:prstClr val="black"/>
                </a:solidFill>
                <a:latin typeface="Times New Roman"/>
                <a:ea typeface="ＭＳ ゴシック"/>
              </a:rPr>
              <a:t>.</a:t>
            </a:r>
          </a:p>
          <a:p>
            <a:pPr lvl="1"/>
            <a:r>
              <a:rPr lang="en-US" sz="1900">
                <a:solidFill>
                  <a:prstClr val="black"/>
                </a:solidFill>
                <a:latin typeface="Segoe"/>
                <a:ea typeface="ＭＳ ゴシック"/>
              </a:rPr>
              <a:t>Remove the border on the third paragraph and title by repeating steps 2 and 3.</a:t>
            </a:r>
          </a:p>
          <a:p>
            <a:pPr lvl="1"/>
            <a:r>
              <a:rPr lang="en-US" sz="1900">
                <a:solidFill>
                  <a:prstClr val="black"/>
                </a:solidFill>
                <a:latin typeface="Segoe"/>
                <a:ea typeface="ＭＳ ゴシック"/>
              </a:rPr>
              <a:t>For the </a:t>
            </a:r>
            <a:r>
              <a:rPr lang="en-US" sz="1900" smtClean="0">
                <a:solidFill>
                  <a:prstClr val="black"/>
                </a:solidFill>
                <a:latin typeface="Segoe"/>
                <a:ea typeface="ＭＳ ゴシック"/>
              </a:rPr>
              <a:t>title </a:t>
            </a:r>
            <a:r>
              <a:rPr lang="en-US" sz="1900">
                <a:solidFill>
                  <a:prstClr val="black"/>
                </a:solidFill>
                <a:latin typeface="Segoe"/>
                <a:ea typeface="ＭＳ ゴシック"/>
              </a:rPr>
              <a:t>select only the text before completing steps 2 and 3</a:t>
            </a:r>
            <a:r>
              <a:rPr lang="en-US" sz="1900" smtClean="0">
                <a:solidFill>
                  <a:prstClr val="black"/>
                </a:solidFill>
                <a:latin typeface="Segoe"/>
                <a:ea typeface="ＭＳ ゴシック"/>
              </a:rPr>
              <a:t>.</a:t>
            </a:r>
          </a:p>
          <a:p>
            <a:pPr lvl="1"/>
            <a:r>
              <a:rPr lang="en-US" sz="1900" smtClean="0">
                <a:solidFill>
                  <a:prstClr val="black"/>
                </a:solidFill>
                <a:latin typeface="Segoe"/>
                <a:ea typeface="ＭＳ ゴシック"/>
              </a:rPr>
              <a:t> </a:t>
            </a:r>
            <a:r>
              <a:rPr lang="en-US" sz="1900" b="1" smtClean="0">
                <a:solidFill>
                  <a:prstClr val="black"/>
                </a:solidFill>
                <a:latin typeface="Segoe"/>
                <a:ea typeface="ＭＳ ゴシック"/>
              </a:rPr>
              <a:t>SAVE</a:t>
            </a:r>
            <a:r>
              <a:rPr lang="en-US" sz="1900" smtClean="0">
                <a:solidFill>
                  <a:prstClr val="black"/>
                </a:solidFill>
                <a:latin typeface="Segoe"/>
                <a:ea typeface="ＭＳ ゴシック"/>
              </a:rPr>
              <a:t> </a:t>
            </a:r>
            <a:r>
              <a:rPr lang="en-US" sz="1900">
                <a:solidFill>
                  <a:prstClr val="black"/>
                </a:solidFill>
                <a:latin typeface="Segoe"/>
                <a:ea typeface="ＭＳ ゴシック"/>
              </a:rPr>
              <a:t>the document as</a:t>
            </a:r>
            <a:r>
              <a:rPr lang="en-US" sz="1900" b="1" i="1">
                <a:solidFill>
                  <a:prstClr val="black"/>
                </a:solidFill>
                <a:latin typeface="Segoe"/>
                <a:ea typeface="ＭＳ ゴシック"/>
              </a:rPr>
              <a:t> B&amp;B with No Borders </a:t>
            </a:r>
            <a:r>
              <a:rPr lang="en-US" sz="1900">
                <a:solidFill>
                  <a:prstClr val="black"/>
                </a:solidFill>
                <a:latin typeface="Segoe"/>
                <a:ea typeface="ＭＳ ゴシック"/>
              </a:rPr>
              <a:t>in the lesson folder on your flash drive.</a:t>
            </a:r>
          </a:p>
          <a:p>
            <a:pPr lvl="0"/>
            <a:r>
              <a:rPr lang="en-US" sz="1900" b="1">
                <a:latin typeface="Segoe"/>
                <a:ea typeface="ＭＳ ゴシック"/>
              </a:rPr>
              <a:t>PAUSE. LEAVE</a:t>
            </a:r>
            <a:r>
              <a:rPr lang="en-US" sz="1900">
                <a:latin typeface="Segoe"/>
                <a:ea typeface="ＭＳ ゴシック"/>
              </a:rPr>
              <a:t> the document open to use in the next exercise.</a:t>
            </a:r>
          </a:p>
          <a:p>
            <a:pPr lvl="1"/>
            <a:endParaRPr lang="en-US" sz="1950">
              <a:solidFill>
                <a:prstClr val="black"/>
              </a:solidFill>
              <a:latin typeface="Segoe"/>
              <a:ea typeface="ＭＳ ゴシック"/>
            </a:endParaRPr>
          </a:p>
          <a:p>
            <a:pPr lvl="1" rtl="0"/>
            <a:endParaRPr lang="en-US" sz="2000"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45</a:t>
            </a:fld>
            <a:endParaRPr lang="en-US" dirty="0"/>
          </a:p>
        </p:txBody>
      </p:sp>
    </p:spTree>
    <p:extLst>
      <p:ext uri="{BB962C8B-B14F-4D97-AF65-F5344CB8AC3E}">
        <p14:creationId xmlns:p14="http://schemas.microsoft.com/office/powerpoint/2010/main" val="22071969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Clear Paragraph Formats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Select the whole document.</a:t>
            </a:r>
          </a:p>
          <a:p>
            <a:pPr lvl="1" rtl="0"/>
            <a:r>
              <a:rPr lang="en-US" b="0" i="0" u="none" strike="noStrike" baseline="0" smtClean="0">
                <a:solidFill>
                  <a:prstClr val="black"/>
                </a:solidFill>
                <a:latin typeface="Segoe"/>
                <a:ea typeface="ＭＳ ゴシック"/>
              </a:rPr>
              <a:t>On the Home tab, in the Font group, click the </a:t>
            </a:r>
            <a:r>
              <a:rPr lang="en-US" b="1" i="0" u="none" strike="noStrike" baseline="0" smtClean="0">
                <a:solidFill>
                  <a:prstClr val="black"/>
                </a:solidFill>
                <a:latin typeface="Segoe"/>
                <a:ea typeface="ＭＳ ゴシック"/>
              </a:rPr>
              <a:t>Clear Formatting</a:t>
            </a:r>
            <a:r>
              <a:rPr lang="en-US" b="0" i="0" u="none" strike="noStrike" baseline="0" smtClean="0">
                <a:solidFill>
                  <a:prstClr val="black"/>
                </a:solidFill>
                <a:latin typeface="Segoe"/>
                <a:ea typeface="ＭＳ ゴシック"/>
              </a:rPr>
              <a:t> button.</a:t>
            </a:r>
          </a:p>
          <a:p>
            <a:pPr lvl="1" rtl="0"/>
            <a:r>
              <a:rPr lang="en-US" b="1" i="0" u="none" strike="noStrike" baseline="0" smtClean="0">
                <a:solidFill>
                  <a:prstClr val="black"/>
                </a:solidFill>
                <a:latin typeface="Segoe"/>
                <a:ea typeface="ＭＳ ゴシック"/>
              </a:rPr>
              <a:t>SAVE </a:t>
            </a:r>
            <a:r>
              <a:rPr lang="en-US" b="0" i="0" u="none" strike="noStrike" baseline="0" smtClean="0">
                <a:solidFill>
                  <a:prstClr val="black"/>
                </a:solidFill>
                <a:latin typeface="Segoe"/>
                <a:ea typeface="ＭＳ ゴシック"/>
              </a:rPr>
              <a:t>the document as </a:t>
            </a:r>
            <a:r>
              <a:rPr lang="en-US" b="1" i="1" u="none" strike="noStrike" baseline="0" smtClean="0">
                <a:solidFill>
                  <a:prstClr val="black"/>
                </a:solidFill>
                <a:latin typeface="Segoe"/>
                <a:ea typeface="ＭＳ ゴシック"/>
              </a:rPr>
              <a:t>B&amp;B No Formatting</a:t>
            </a:r>
            <a:r>
              <a:rPr lang="en-US" b="0" i="0" u="none" strike="noStrike" baseline="0" smtClean="0">
                <a:solidFill>
                  <a:prstClr val="black"/>
                </a:solidFill>
                <a:latin typeface="Segoe"/>
                <a:ea typeface="ＭＳ ゴシック"/>
              </a:rPr>
              <a:t> in the lesson folder on your flash drive, and then </a:t>
            </a:r>
            <a:r>
              <a:rPr lang="en-US" b="1" i="0" u="none" strike="noStrike" baseline="0" smtClean="0">
                <a:solidFill>
                  <a:prstClr val="black"/>
                </a:solidFill>
                <a:latin typeface="Segoe"/>
                <a:ea typeface="ＭＳ ゴシック"/>
              </a:rPr>
              <a:t>CLOSE</a:t>
            </a:r>
            <a:r>
              <a:rPr lang="en-US" b="0" i="0" u="none" strike="noStrike" baseline="0" smtClean="0">
                <a:solidFill>
                  <a:prstClr val="black"/>
                </a:solidFill>
                <a:latin typeface="Segoe"/>
                <a:ea typeface="ＭＳ ゴシック"/>
              </a:rPr>
              <a:t> the file.</a:t>
            </a:r>
          </a:p>
          <a:p>
            <a:pPr lvl="0" rtl="0"/>
            <a:r>
              <a:rPr lang="en-US" b="1" i="0" u="none" strike="noStrike" baseline="0" smtClean="0">
                <a:latin typeface="Segoe"/>
                <a:ea typeface="ＭＳ ゴシック"/>
              </a:rPr>
              <a:t>PAUSE. LEAVE </a:t>
            </a:r>
            <a:r>
              <a:rPr lang="en-US" b="0" i="0" u="none" strike="noStrike" baseline="0" smtClean="0">
                <a:latin typeface="Segoe"/>
                <a:ea typeface="ＭＳ ゴシック"/>
              </a:rPr>
              <a:t>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46</a:t>
            </a:fld>
            <a:endParaRPr lang="en-US" dirty="0"/>
          </a:p>
        </p:txBody>
      </p:sp>
    </p:spTree>
    <p:extLst>
      <p:ext uri="{BB962C8B-B14F-4D97-AF65-F5344CB8AC3E}">
        <p14:creationId xmlns:p14="http://schemas.microsoft.com/office/powerpoint/2010/main" val="212870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Line Spacing in Text and Between Paragraphs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You can determine how much space separates lines of text and set the spacing between paragraphs. By default, Word sets line spacing (the space between each line of text) to 1.15. </a:t>
            </a:r>
          </a:p>
          <a:p>
            <a:pPr lvl="0" rtl="0"/>
            <a:r>
              <a:rPr lang="en-US" b="0" i="0" u="none" strike="noStrike" baseline="0" smtClean="0">
                <a:latin typeface="Segoe"/>
                <a:ea typeface="ＭＳ ゴシック"/>
              </a:rPr>
              <a:t>Line spacing is paragraph based and can be customized by specifying a point size. </a:t>
            </a:r>
          </a:p>
          <a:p>
            <a:pPr lvl="0" rtl="0"/>
            <a:r>
              <a:rPr lang="en-US" b="0" i="0" u="none" strike="noStrike" baseline="0" smtClean="0">
                <a:latin typeface="Segoe"/>
                <a:ea typeface="ＭＳ ゴシック"/>
              </a:rPr>
              <a:t>Paragraph spacing, which affects the space above and below paragraphs, is set to 8 points after each paragraph by default. The higher the point size is, the greater the space between paragraphs.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47</a:t>
            </a:fld>
            <a:endParaRPr lang="en-US" dirty="0"/>
          </a:p>
        </p:txBody>
      </p:sp>
    </p:spTree>
    <p:extLst>
      <p:ext uri="{BB962C8B-B14F-4D97-AF65-F5344CB8AC3E}">
        <p14:creationId xmlns:p14="http://schemas.microsoft.com/office/powerpoint/2010/main" val="2372914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Line Spacing</a:t>
            </a:r>
          </a:p>
        </p:txBody>
      </p:sp>
      <p:sp>
        <p:nvSpPr>
          <p:cNvPr id="3" name="Text Placeholder 2"/>
          <p:cNvSpPr>
            <a:spLocks noGrp="1"/>
          </p:cNvSpPr>
          <p:nvPr>
            <p:ph type="body" idx="1"/>
          </p:nvPr>
        </p:nvSpPr>
        <p:spPr/>
        <p:txBody>
          <a:bodyPr/>
          <a:lstStyle/>
          <a:p>
            <a:pPr lvl="0" rtl="0"/>
            <a:r>
              <a:rPr lang="en-US" b="1" i="1" u="none" strike="noStrike" baseline="0" smtClean="0">
                <a:latin typeface="Segoe"/>
                <a:ea typeface="ＭＳ ゴシック"/>
              </a:rPr>
              <a:t>Line spacing </a:t>
            </a:r>
            <a:r>
              <a:rPr lang="en-US" b="0" i="0" u="none" strike="noStrike" baseline="0" smtClean="0">
                <a:latin typeface="Segoe"/>
                <a:ea typeface="ＭＳ ゴシック"/>
              </a:rPr>
              <a:t>is the amount of space between the lines of text in a paragraph.</a:t>
            </a:r>
          </a:p>
          <a:p>
            <a:pPr lvl="0" rtl="0"/>
            <a:r>
              <a:rPr lang="en-US" b="0" i="0" u="none" strike="noStrike" baseline="0" smtClean="0">
                <a:latin typeface="Segoe"/>
                <a:ea typeface="ＭＳ ゴシック"/>
              </a:rPr>
              <a:t>Line spacing options are available in the Home and Page Layout tabs within the Paragraph group by using the Line and Spacing button. </a:t>
            </a:r>
          </a:p>
          <a:p>
            <a:pPr lvl="0" rtl="0"/>
            <a:r>
              <a:rPr lang="en-US" b="0" i="0" u="none" strike="noStrike" baseline="0" smtClean="0">
                <a:latin typeface="Segoe"/>
                <a:ea typeface="ＭＳ ゴシック"/>
              </a:rPr>
              <a:t>The line spacing options can also be accessed through the Indents and Spacing tab of the Paragraph dialog box. </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48</a:t>
            </a:fld>
            <a:endParaRPr lang="en-US" dirty="0"/>
          </a:p>
        </p:txBody>
      </p:sp>
    </p:spTree>
    <p:extLst>
      <p:ext uri="{BB962C8B-B14F-4D97-AF65-F5344CB8AC3E}">
        <p14:creationId xmlns:p14="http://schemas.microsoft.com/office/powerpoint/2010/main" val="1965937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Line Spacing</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New in Word 2013 is the Design tab, which includes Paragraph Spacing. The table below provides additional information regarding line spacing options and descriptions.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49</a:t>
            </a:fld>
            <a:endParaRPr lang="en-US" dirty="0"/>
          </a:p>
        </p:txBody>
      </p:sp>
      <p:pic>
        <p:nvPicPr>
          <p:cNvPr id="7" name="Picture 6" descr="table04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750" y="2615221"/>
            <a:ext cx="6256192" cy="3438709"/>
          </a:xfrm>
          <a:prstGeom prst="rect">
            <a:avLst/>
          </a:prstGeom>
        </p:spPr>
      </p:pic>
    </p:spTree>
    <p:extLst>
      <p:ext uri="{BB962C8B-B14F-4D97-AF65-F5344CB8AC3E}">
        <p14:creationId xmlns:p14="http://schemas.microsoft.com/office/powerpoint/2010/main" val="2467442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Indents</a:t>
            </a: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Indents can be used to set paragraphs off from other text in your documents. </a:t>
            </a:r>
          </a:p>
          <a:p>
            <a:pPr lvl="0" rtl="0"/>
            <a:r>
              <a:rPr lang="en-US" sz="2000" b="0" i="0" u="none" strike="noStrike" baseline="0" smtClean="0">
                <a:latin typeface="Segoe"/>
                <a:ea typeface="ＭＳ ゴシック"/>
              </a:rPr>
              <a:t>The commands for indenting paragraphs are available in the Paragraph command group on the Home tab, as well as in the Paragraph command group of the Page Layout tab. Both command groups have dialog box launchers that give you access to additional commands.</a:t>
            </a:r>
          </a:p>
          <a:p>
            <a:pPr lvl="0" rtl="0"/>
            <a:r>
              <a:rPr lang="en-US" sz="2000" b="0" i="0" u="none" strike="noStrike" baseline="0" smtClean="0">
                <a:latin typeface="Segoe"/>
                <a:ea typeface="ＭＳ ゴシック"/>
              </a:rPr>
              <a:t>An </a:t>
            </a:r>
            <a:r>
              <a:rPr lang="en-US" sz="2000" b="1" i="1" u="none" strike="noStrike" baseline="0" smtClean="0">
                <a:latin typeface="Segoe"/>
                <a:ea typeface="ＭＳ ゴシック"/>
              </a:rPr>
              <a:t>indent</a:t>
            </a:r>
            <a:r>
              <a:rPr lang="en-US" sz="2000" b="0" i="0" u="none" strike="noStrike" baseline="0" smtClean="0">
                <a:latin typeface="Segoe"/>
                <a:ea typeface="ＭＳ ゴシック"/>
              </a:rPr>
              <a:t> is a blank space inserted between text and the left or right margin. </a:t>
            </a:r>
          </a:p>
          <a:p>
            <a:pPr lvl="0"/>
            <a:r>
              <a:rPr lang="en-US" sz="2000">
                <a:latin typeface="Segoe"/>
                <a:ea typeface="ＭＳ ゴシック"/>
              </a:rPr>
              <a:t>A </a:t>
            </a:r>
            <a:r>
              <a:rPr lang="en-US" sz="2000" b="1" i="1">
                <a:latin typeface="Segoe"/>
                <a:ea typeface="ＭＳ ゴシック"/>
              </a:rPr>
              <a:t>first-line inden</a:t>
            </a:r>
            <a:r>
              <a:rPr lang="en-US" sz="2000" b="1">
                <a:latin typeface="Segoe"/>
                <a:ea typeface="ＭＳ ゴシック"/>
              </a:rPr>
              <a:t>t</a:t>
            </a:r>
            <a:r>
              <a:rPr lang="en-US" sz="2000">
                <a:latin typeface="Segoe"/>
                <a:ea typeface="ＭＳ ゴシック"/>
              </a:rPr>
              <a:t> inserts blank space between the left margin and the first line of the paragraph. </a:t>
            </a:r>
          </a:p>
          <a:p>
            <a:pPr lvl="0"/>
            <a:r>
              <a:rPr lang="en-US" sz="2000">
                <a:latin typeface="Segoe"/>
                <a:ea typeface="ＭＳ ゴシック"/>
              </a:rPr>
              <a:t>A </a:t>
            </a:r>
            <a:r>
              <a:rPr lang="en-US" sz="2000" b="1" i="1">
                <a:latin typeface="Segoe"/>
                <a:ea typeface="ＭＳ ゴシック"/>
              </a:rPr>
              <a:t>hanging</a:t>
            </a:r>
            <a:r>
              <a:rPr lang="en-US" sz="2000" i="1">
                <a:latin typeface="Segoe"/>
                <a:ea typeface="ＭＳ ゴシック"/>
              </a:rPr>
              <a:t> </a:t>
            </a:r>
            <a:r>
              <a:rPr lang="en-US" sz="2000" b="1" i="1">
                <a:latin typeface="Segoe"/>
                <a:ea typeface="ＭＳ ゴシック"/>
              </a:rPr>
              <a:t>indent</a:t>
            </a:r>
            <a:r>
              <a:rPr lang="en-US" sz="2000">
                <a:latin typeface="Segoe"/>
                <a:ea typeface="ＭＳ ゴシック"/>
              </a:rPr>
              <a:t>, </a:t>
            </a:r>
            <a:r>
              <a:rPr lang="en-US" sz="2000" b="1" i="1" smtClean="0">
                <a:latin typeface="Segoe"/>
                <a:ea typeface="ＭＳ ゴシック"/>
              </a:rPr>
              <a:t> </a:t>
            </a:r>
            <a:r>
              <a:rPr lang="en-US" sz="2000">
                <a:latin typeface="Segoe"/>
                <a:ea typeface="ＭＳ ゴシック"/>
              </a:rPr>
              <a:t>begins the first full line of text in a paragraph at the left margin; all the remaining lines in the paragraph are then indented from the left margin. </a:t>
            </a:r>
            <a:endParaRPr lang="en-US" sz="2000">
              <a:latin typeface="Times New Roman"/>
              <a:ea typeface="ＭＳ ゴシック"/>
            </a:endParaRPr>
          </a:p>
          <a:p>
            <a:pPr lvl="0" rtl="0"/>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spTree>
    <p:extLst>
      <p:ext uri="{BB962C8B-B14F-4D97-AF65-F5344CB8AC3E}">
        <p14:creationId xmlns:p14="http://schemas.microsoft.com/office/powerpoint/2010/main" val="2074608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Line Spacing in a Paragraph</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OPEN</a:t>
            </a:r>
            <a:r>
              <a:rPr lang="en-US" sz="2000" b="0" i="0" u="none" strike="noStrike" baseline="0" smtClean="0">
                <a:latin typeface="Segoe"/>
                <a:ea typeface="ＭＳ ゴシック"/>
              </a:rPr>
              <a:t> the </a:t>
            </a:r>
            <a:r>
              <a:rPr lang="en-US" sz="2000" b="1" i="1" u="none" strike="noStrike" baseline="0" smtClean="0">
                <a:latin typeface="Segoe"/>
                <a:ea typeface="ＭＳ ゴシック"/>
              </a:rPr>
              <a:t>Books Beyond</a:t>
            </a:r>
            <a:r>
              <a:rPr lang="en-US" sz="2000" b="0" i="0" u="none" strike="noStrike" baseline="0" smtClean="0">
                <a:latin typeface="Segoe"/>
                <a:ea typeface="ＭＳ ゴシック"/>
              </a:rPr>
              <a:t> document from the lesson folder.</a:t>
            </a:r>
          </a:p>
          <a:p>
            <a:pPr lvl="1" rtl="0"/>
            <a:r>
              <a:rPr lang="en-US" sz="2000" b="0" i="0" u="none" strike="noStrike" baseline="0" smtClean="0">
                <a:solidFill>
                  <a:prstClr val="black"/>
                </a:solidFill>
                <a:latin typeface="Segoe"/>
                <a:ea typeface="ＭＳ ゴシック"/>
              </a:rPr>
              <a:t>Place the insertion point in the first paragraph under the </a:t>
            </a:r>
            <a:r>
              <a:rPr lang="en-US" sz="2000" b="0" i="1" u="none" strike="noStrike" baseline="0" smtClean="0">
                <a:solidFill>
                  <a:prstClr val="black"/>
                </a:solidFill>
                <a:latin typeface="Segoe"/>
                <a:ea typeface="ＭＳ ゴシック"/>
              </a:rPr>
              <a:t>Acknowledgement</a:t>
            </a:r>
            <a:r>
              <a:rPr lang="en-US" sz="2000" b="0" i="0" u="none" strike="noStrike" baseline="0" smtClean="0">
                <a:solidFill>
                  <a:prstClr val="black"/>
                </a:solidFill>
                <a:latin typeface="Segoe"/>
                <a:ea typeface="ＭＳ ゴシック"/>
              </a:rPr>
              <a:t> heading.</a:t>
            </a:r>
          </a:p>
          <a:p>
            <a:pPr lvl="1" rtl="0"/>
            <a:r>
              <a:rPr lang="en-US" sz="2000" b="0" i="0" u="none" strike="noStrike" baseline="0" smtClean="0">
                <a:solidFill>
                  <a:prstClr val="black"/>
                </a:solidFill>
                <a:latin typeface="Segoe"/>
                <a:ea typeface="ＭＳ ゴシック"/>
              </a:rPr>
              <a:t>On the Home tab, in the Paragraph group, click the </a:t>
            </a:r>
            <a:r>
              <a:rPr lang="en-US" sz="2000" b="1" i="0" u="none" strike="noStrike" baseline="0" smtClean="0">
                <a:solidFill>
                  <a:prstClr val="black"/>
                </a:solidFill>
                <a:latin typeface="Segoe"/>
                <a:ea typeface="ＭＳ ゴシック"/>
              </a:rPr>
              <a:t>Line and Paragraph Spacing</a:t>
            </a:r>
            <a:r>
              <a:rPr lang="en-US" sz="2000" b="0" i="0" u="none" strike="noStrike" baseline="0" smtClean="0">
                <a:solidFill>
                  <a:prstClr val="black"/>
                </a:solidFill>
                <a:latin typeface="Segoe"/>
                <a:ea typeface="ＭＳ ゴシック"/>
              </a:rPr>
              <a:t> </a:t>
            </a:r>
            <a:r>
              <a:rPr lang="en-US" sz="2000" b="1" i="0" u="none" strike="noStrike" baseline="0" smtClean="0">
                <a:solidFill>
                  <a:prstClr val="black"/>
                </a:solidFill>
                <a:latin typeface="Segoe"/>
                <a:ea typeface="ＭＳ ゴシック"/>
              </a:rPr>
              <a:t>    </a:t>
            </a:r>
            <a:r>
              <a:rPr lang="en-US" sz="2000" b="0" i="0" u="none" strike="noStrike" baseline="0" smtClean="0">
                <a:solidFill>
                  <a:prstClr val="black"/>
                </a:solidFill>
                <a:latin typeface="Segoe"/>
                <a:ea typeface="ＭＳ ゴシック"/>
              </a:rPr>
              <a:t>  button to display the Line Spacing menu and options to add and remove spacing before and after paragraphs (see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50</a:t>
            </a:fld>
            <a:endParaRPr lang="en-US" dirty="0"/>
          </a:p>
        </p:txBody>
      </p:sp>
      <p:pic>
        <p:nvPicPr>
          <p:cNvPr id="7" name="Picture 6" descr="Screen shot 2013-08-04 at 6.10.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2423" y="2861274"/>
            <a:ext cx="459072" cy="327908"/>
          </a:xfrm>
          <a:prstGeom prst="rect">
            <a:avLst/>
          </a:prstGeom>
        </p:spPr>
      </p:pic>
      <p:pic>
        <p:nvPicPr>
          <p:cNvPr id="8" name="Picture 7" descr="04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981" y="3877664"/>
            <a:ext cx="6030038" cy="2368722"/>
          </a:xfrm>
          <a:prstGeom prst="rect">
            <a:avLst/>
          </a:prstGeom>
        </p:spPr>
      </p:pic>
    </p:spTree>
    <p:extLst>
      <p:ext uri="{BB962C8B-B14F-4D97-AF65-F5344CB8AC3E}">
        <p14:creationId xmlns:p14="http://schemas.microsoft.com/office/powerpoint/2010/main" val="38271711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Line Spacing in a Paragraph</a:t>
            </a:r>
          </a:p>
        </p:txBody>
      </p:sp>
      <p:sp>
        <p:nvSpPr>
          <p:cNvPr id="3" name="Text Placeholder 2"/>
          <p:cNvSpPr>
            <a:spLocks noGrp="1"/>
          </p:cNvSpPr>
          <p:nvPr>
            <p:ph type="body" idx="1"/>
          </p:nvPr>
        </p:nvSpPr>
        <p:spPr/>
        <p:txBody>
          <a:bodyPr/>
          <a:lstStyle/>
          <a:p>
            <a:pPr lvl="1">
              <a:buFont typeface="+mj-lt"/>
              <a:buAutoNum type="arabicPeriod" startAt="3"/>
            </a:pPr>
            <a:r>
              <a:rPr lang="en-US" sz="2400">
                <a:solidFill>
                  <a:srgbClr val="000000"/>
                </a:solidFill>
                <a:latin typeface="Segoe"/>
                <a:ea typeface="ＭＳ ゴシック"/>
              </a:rPr>
              <a:t>Select </a:t>
            </a:r>
            <a:r>
              <a:rPr lang="en-US" sz="2400" b="1">
                <a:solidFill>
                  <a:prstClr val="black"/>
                </a:solidFill>
                <a:latin typeface="Segoe"/>
                <a:ea typeface="ＭＳ ゴシック"/>
              </a:rPr>
              <a:t>2.0</a:t>
            </a:r>
            <a:r>
              <a:rPr lang="en-US" sz="2400">
                <a:solidFill>
                  <a:srgbClr val="000000"/>
                </a:solidFill>
                <a:latin typeface="Segoe"/>
                <a:ea typeface="ＭＳ ゴシック"/>
              </a:rPr>
              <a:t> to double-space the text.</a:t>
            </a:r>
          </a:p>
          <a:p>
            <a:pPr lvl="1" rtl="0">
              <a:buAutoNum type="arabicPeriod" startAt="3"/>
            </a:pPr>
            <a:r>
              <a:rPr lang="en-US" b="0" i="0" u="none" strike="noStrike" baseline="0" smtClean="0">
                <a:solidFill>
                  <a:srgbClr val="000000"/>
                </a:solidFill>
                <a:latin typeface="Segoe"/>
                <a:ea typeface="ＭＳ ゴシック"/>
              </a:rPr>
              <a:t>Place the insertion point in the second paragraph.</a:t>
            </a:r>
          </a:p>
          <a:p>
            <a:pPr lvl="1" rtl="0">
              <a:buAutoNum type="arabicPeriod" startAt="3"/>
            </a:pPr>
            <a:r>
              <a:rPr lang="en-US" b="0" i="0" u="none" strike="noStrike" baseline="0" smtClean="0">
                <a:solidFill>
                  <a:srgbClr val="000000"/>
                </a:solidFill>
                <a:latin typeface="Segoe"/>
                <a:ea typeface="ＭＳ ゴシック"/>
              </a:rPr>
              <a:t>In the Paragraph group, launch the dialog box.</a:t>
            </a:r>
          </a:p>
          <a:p>
            <a:pPr lvl="1" rtl="0">
              <a:buAutoNum type="arabicPeriod" startAt="3"/>
            </a:pPr>
            <a:r>
              <a:rPr lang="en-US" b="0" i="0" u="none" strike="noStrike" baseline="0" smtClean="0">
                <a:solidFill>
                  <a:srgbClr val="000000"/>
                </a:solidFill>
                <a:latin typeface="Segoe"/>
                <a:ea typeface="ＭＳ ゴシック"/>
              </a:rPr>
              <a:t>In the Spacing group, change the Line spacing by clicking the drop-down arrow and selecting </a:t>
            </a:r>
            <a:r>
              <a:rPr lang="en-US" b="1" i="0" u="none" strike="noStrike" baseline="0" smtClean="0">
                <a:solidFill>
                  <a:srgbClr val="000000"/>
                </a:solidFill>
                <a:latin typeface="Segoe"/>
                <a:ea typeface="ＭＳ ゴシック"/>
              </a:rPr>
              <a:t>Double</a:t>
            </a:r>
            <a:r>
              <a:rPr lang="en-US" b="0" i="0" u="none" strike="noStrike" baseline="0" smtClean="0">
                <a:solidFill>
                  <a:srgbClr val="000000"/>
                </a:solidFill>
                <a:latin typeface="Segoe"/>
                <a:ea typeface="ＭＳ ゴシック"/>
              </a:rPr>
              <a:t>.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Segoe"/>
                <a:ea typeface="ＭＳ ゴシック"/>
              </a:rPr>
              <a:t>. The paragraph is now double-spaced.</a:t>
            </a:r>
          </a:p>
          <a:p>
            <a:pPr lvl="1" rtl="0">
              <a:buAutoNum type="arabicPeriod" startAt="3"/>
            </a:pPr>
            <a:r>
              <a:rPr lang="en-US" b="0" i="0" u="none" strike="noStrike" baseline="0" smtClean="0">
                <a:solidFill>
                  <a:srgbClr val="000000"/>
                </a:solidFill>
                <a:latin typeface="Segoe"/>
                <a:ea typeface="ＭＳ ゴシック"/>
              </a:rPr>
              <a:t>Place the insertion point in the third paragraph.</a:t>
            </a:r>
          </a:p>
          <a:p>
            <a:pPr lvl="1" rtl="0">
              <a:buAutoNum type="arabicPeriod" startAt="3"/>
            </a:pPr>
            <a:r>
              <a:rPr lang="en-US" b="0" i="0" u="none" strike="noStrike" baseline="0" smtClean="0">
                <a:solidFill>
                  <a:srgbClr val="000000"/>
                </a:solidFill>
                <a:latin typeface="Segoe"/>
                <a:ea typeface="ＭＳ ゴシック"/>
              </a:rPr>
              <a:t>Press</a:t>
            </a:r>
            <a:r>
              <a:rPr lang="en-US" b="1" i="0" u="none" strike="noStrike" baseline="0" smtClean="0">
                <a:solidFill>
                  <a:srgbClr val="000000"/>
                </a:solidFill>
                <a:latin typeface="Segoe"/>
                <a:ea typeface="ＭＳ ゴシック"/>
              </a:rPr>
              <a:t> Ctrl+2 </a:t>
            </a:r>
            <a:r>
              <a:rPr lang="en-US" b="0" i="0" u="none" strike="noStrike" baseline="0" smtClean="0">
                <a:solidFill>
                  <a:srgbClr val="000000"/>
                </a:solidFill>
                <a:latin typeface="Segoe"/>
                <a:ea typeface="ＭＳ ゴシック"/>
              </a:rPr>
              <a:t>to double-space the paragraph.</a:t>
            </a:r>
          </a:p>
          <a:p>
            <a:pPr lvl="1" rtl="0">
              <a:buAutoNum type="arabicPeriod" startAt="3"/>
            </a:pPr>
            <a:endParaRPr lang="en-US" b="0" i="0" u="none" strike="noStrike" baseline="0" smtClean="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51</a:t>
            </a:fld>
            <a:endParaRPr lang="en-US" dirty="0"/>
          </a:p>
        </p:txBody>
      </p:sp>
    </p:spTree>
    <p:extLst>
      <p:ext uri="{BB962C8B-B14F-4D97-AF65-F5344CB8AC3E}">
        <p14:creationId xmlns:p14="http://schemas.microsoft.com/office/powerpoint/2010/main" val="3689049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Set Line Spacing in a Paragraph</a:t>
            </a:r>
            <a:endParaRPr lang="en-US"/>
          </a:p>
        </p:txBody>
      </p:sp>
      <p:sp>
        <p:nvSpPr>
          <p:cNvPr id="3" name="Content Placeholder 2"/>
          <p:cNvSpPr>
            <a:spLocks noGrp="1"/>
          </p:cNvSpPr>
          <p:nvPr>
            <p:ph idx="1"/>
          </p:nvPr>
        </p:nvSpPr>
        <p:spPr/>
        <p:txBody>
          <a:bodyPr/>
          <a:lstStyle/>
          <a:p>
            <a:pPr lvl="1">
              <a:buAutoNum type="arabicPeriod" startAt="3"/>
            </a:pPr>
            <a:r>
              <a:rPr lang="en-US" sz="2000">
                <a:solidFill>
                  <a:srgbClr val="000000"/>
                </a:solidFill>
                <a:latin typeface="Segoe"/>
                <a:ea typeface="ＭＳ ゴシック"/>
              </a:rPr>
              <a:t>Click the </a:t>
            </a:r>
            <a:r>
              <a:rPr lang="en-US" sz="2000" b="1">
                <a:solidFill>
                  <a:prstClr val="black"/>
                </a:solidFill>
                <a:latin typeface="Segoe"/>
                <a:ea typeface="ＭＳ ゴシック"/>
              </a:rPr>
              <a:t>Design</a:t>
            </a:r>
            <a:r>
              <a:rPr lang="en-US" sz="2000">
                <a:solidFill>
                  <a:srgbClr val="000000"/>
                </a:solidFill>
                <a:latin typeface="Segoe"/>
                <a:ea typeface="ＭＳ ゴシック"/>
              </a:rPr>
              <a:t> tab </a:t>
            </a:r>
            <a:r>
              <a:rPr lang="en-US" sz="2000" smtClean="0">
                <a:solidFill>
                  <a:srgbClr val="000000"/>
                </a:solidFill>
                <a:latin typeface="Segoe"/>
                <a:ea typeface="ＭＳ ゴシック"/>
              </a:rPr>
              <a:t>and </a:t>
            </a:r>
            <a:r>
              <a:rPr lang="en-US" sz="2000">
                <a:solidFill>
                  <a:srgbClr val="000000"/>
                </a:solidFill>
                <a:latin typeface="Segoe"/>
                <a:ea typeface="ＭＳ ゴシック"/>
              </a:rPr>
              <a:t>in </a:t>
            </a:r>
            <a:r>
              <a:rPr lang="en-US" sz="2000" smtClean="0">
                <a:solidFill>
                  <a:srgbClr val="000000"/>
                </a:solidFill>
                <a:latin typeface="Segoe"/>
                <a:ea typeface="ＭＳ ゴシック"/>
              </a:rPr>
              <a:t/>
            </a:r>
            <a:br>
              <a:rPr lang="en-US" sz="2000" smtClean="0">
                <a:solidFill>
                  <a:srgbClr val="000000"/>
                </a:solidFill>
                <a:latin typeface="Segoe"/>
                <a:ea typeface="ＭＳ ゴシック"/>
              </a:rPr>
            </a:br>
            <a:r>
              <a:rPr lang="en-US" sz="2000" smtClean="0">
                <a:solidFill>
                  <a:srgbClr val="000000"/>
                </a:solidFill>
                <a:latin typeface="Segoe"/>
                <a:ea typeface="ＭＳ ゴシック"/>
              </a:rPr>
              <a:t>the </a:t>
            </a:r>
            <a:r>
              <a:rPr lang="en-US" sz="2000">
                <a:solidFill>
                  <a:srgbClr val="000000"/>
                </a:solidFill>
                <a:latin typeface="Segoe"/>
                <a:ea typeface="ＭＳ ゴシック"/>
              </a:rPr>
              <a:t>Document </a:t>
            </a:r>
            <a:r>
              <a:rPr lang="en-US" sz="2000" smtClean="0">
                <a:solidFill>
                  <a:srgbClr val="000000"/>
                </a:solidFill>
                <a:latin typeface="Segoe"/>
                <a:ea typeface="ＭＳ ゴシック"/>
              </a:rPr>
              <a:t>Formatting </a:t>
            </a:r>
            <a:br>
              <a:rPr lang="en-US" sz="2000" smtClean="0">
                <a:solidFill>
                  <a:srgbClr val="000000"/>
                </a:solidFill>
                <a:latin typeface="Segoe"/>
                <a:ea typeface="ＭＳ ゴシック"/>
              </a:rPr>
            </a:br>
            <a:r>
              <a:rPr lang="en-US" sz="2000" smtClean="0">
                <a:solidFill>
                  <a:srgbClr val="000000"/>
                </a:solidFill>
                <a:latin typeface="Segoe"/>
                <a:ea typeface="ＭＳ ゴシック"/>
              </a:rPr>
              <a:t>group</a:t>
            </a:r>
            <a:r>
              <a:rPr lang="en-US" sz="2000">
                <a:solidFill>
                  <a:srgbClr val="000000"/>
                </a:solidFill>
                <a:latin typeface="Segoe"/>
                <a:ea typeface="ＭＳ ゴシック"/>
              </a:rPr>
              <a:t>, </a:t>
            </a:r>
            <a:r>
              <a:rPr lang="en-US" sz="2000" smtClean="0">
                <a:solidFill>
                  <a:srgbClr val="000000"/>
                </a:solidFill>
                <a:latin typeface="Segoe"/>
                <a:ea typeface="ＭＳ ゴシック"/>
              </a:rPr>
              <a:t>click </a:t>
            </a:r>
            <a:r>
              <a:rPr lang="en-US" sz="2000">
                <a:solidFill>
                  <a:srgbClr val="000000"/>
                </a:solidFill>
                <a:latin typeface="Segoe"/>
                <a:ea typeface="ＭＳ ゴシック"/>
              </a:rPr>
              <a:t>the </a:t>
            </a:r>
            <a:r>
              <a:rPr lang="en-US" sz="2000" b="1">
                <a:solidFill>
                  <a:prstClr val="black"/>
                </a:solidFill>
                <a:latin typeface="Segoe"/>
                <a:ea typeface="ＭＳ ゴシック"/>
              </a:rPr>
              <a:t>Paragraph </a:t>
            </a:r>
            <a:r>
              <a:rPr lang="en-US" sz="2000" b="1" smtClean="0">
                <a:solidFill>
                  <a:prstClr val="black"/>
                </a:solidFill>
                <a:latin typeface="Segoe"/>
                <a:ea typeface="ＭＳ ゴシック"/>
              </a:rPr>
              <a:t/>
            </a:r>
            <a:br>
              <a:rPr lang="en-US" sz="2000" b="1" smtClean="0">
                <a:solidFill>
                  <a:prstClr val="black"/>
                </a:solidFill>
                <a:latin typeface="Segoe"/>
                <a:ea typeface="ＭＳ ゴシック"/>
              </a:rPr>
            </a:br>
            <a:r>
              <a:rPr lang="en-US" sz="2000" b="1" smtClean="0">
                <a:solidFill>
                  <a:prstClr val="black"/>
                </a:solidFill>
                <a:latin typeface="Segoe"/>
                <a:ea typeface="ＭＳ ゴシック"/>
              </a:rPr>
              <a:t>Spacing</a:t>
            </a:r>
            <a:r>
              <a:rPr lang="en-US" sz="2000" smtClean="0">
                <a:solidFill>
                  <a:prstClr val="black"/>
                </a:solidFill>
                <a:latin typeface="Times"/>
                <a:ea typeface="ＭＳ ゴシック"/>
              </a:rPr>
              <a:t> </a:t>
            </a:r>
            <a:r>
              <a:rPr lang="en-US" sz="2000" smtClean="0">
                <a:solidFill>
                  <a:srgbClr val="000000"/>
                </a:solidFill>
                <a:latin typeface="Segoe"/>
                <a:ea typeface="ＭＳ ゴシック"/>
              </a:rPr>
              <a:t>button </a:t>
            </a:r>
            <a:r>
              <a:rPr lang="en-US" sz="2000">
                <a:solidFill>
                  <a:srgbClr val="000000"/>
                </a:solidFill>
                <a:latin typeface="Segoe"/>
                <a:ea typeface="ＭＳ ゴシック"/>
              </a:rPr>
              <a:t>to </a:t>
            </a:r>
            <a:r>
              <a:rPr lang="en-US" sz="2000" smtClean="0">
                <a:solidFill>
                  <a:srgbClr val="000000"/>
                </a:solidFill>
                <a:latin typeface="Segoe"/>
                <a:ea typeface="ＭＳ ゴシック"/>
              </a:rPr>
              <a:t>display </a:t>
            </a:r>
            <a:br>
              <a:rPr lang="en-US" sz="2000" smtClean="0">
                <a:solidFill>
                  <a:srgbClr val="000000"/>
                </a:solidFill>
                <a:latin typeface="Segoe"/>
                <a:ea typeface="ＭＳ ゴシック"/>
              </a:rPr>
            </a:br>
            <a:r>
              <a:rPr lang="en-US" sz="2000" smtClean="0">
                <a:solidFill>
                  <a:srgbClr val="000000"/>
                </a:solidFill>
                <a:latin typeface="Segoe"/>
                <a:ea typeface="ＭＳ ゴシック"/>
              </a:rPr>
              <a:t>the </a:t>
            </a:r>
            <a:r>
              <a:rPr lang="en-US" sz="2000">
                <a:solidFill>
                  <a:srgbClr val="000000"/>
                </a:solidFill>
                <a:latin typeface="Segoe"/>
                <a:ea typeface="ＭＳ ゴシック"/>
              </a:rPr>
              <a:t>menu as </a:t>
            </a:r>
            <a:r>
              <a:rPr lang="en-US" sz="2000" smtClean="0">
                <a:solidFill>
                  <a:srgbClr val="000000"/>
                </a:solidFill>
                <a:latin typeface="Segoe"/>
                <a:ea typeface="ＭＳ ゴシック"/>
              </a:rPr>
              <a:t>shown at right.</a:t>
            </a:r>
            <a:endParaRPr lang="en-US" sz="2000">
              <a:solidFill>
                <a:srgbClr val="000000"/>
              </a:solidFill>
              <a:latin typeface="Segoe"/>
              <a:ea typeface="ＭＳ ゴシック"/>
            </a:endParaRPr>
          </a:p>
          <a:p>
            <a:pPr lvl="1">
              <a:buAutoNum type="arabicPeriod" startAt="3"/>
            </a:pPr>
            <a:r>
              <a:rPr lang="en-US" sz="2000">
                <a:solidFill>
                  <a:srgbClr val="000000"/>
                </a:solidFill>
                <a:latin typeface="Segoe"/>
                <a:ea typeface="ＭＳ ゴシック"/>
              </a:rPr>
              <a:t>Select </a:t>
            </a:r>
            <a:r>
              <a:rPr lang="en-US" sz="2000" b="1">
                <a:solidFill>
                  <a:prstClr val="black"/>
                </a:solidFill>
                <a:latin typeface="Segoe"/>
                <a:ea typeface="ＭＳ ゴシック"/>
              </a:rPr>
              <a:t>Double</a:t>
            </a:r>
            <a:r>
              <a:rPr lang="en-US" sz="2000">
                <a:solidFill>
                  <a:prstClr val="black"/>
                </a:solidFill>
                <a:latin typeface="Times"/>
                <a:ea typeface="ＭＳ ゴシック"/>
              </a:rPr>
              <a:t>. </a:t>
            </a:r>
            <a:r>
              <a:rPr lang="en-US" sz="2000">
                <a:solidFill>
                  <a:srgbClr val="000000"/>
                </a:solidFill>
                <a:latin typeface="Segoe"/>
                <a:ea typeface="ＭＳ ゴシック"/>
              </a:rPr>
              <a:t>Notice </a:t>
            </a:r>
            <a:r>
              <a:rPr lang="en-US" sz="2000" smtClean="0">
                <a:solidFill>
                  <a:srgbClr val="000000"/>
                </a:solidFill>
                <a:latin typeface="Segoe"/>
                <a:ea typeface="ＭＳ ゴシック"/>
              </a:rPr>
              <a:t>that </a:t>
            </a:r>
            <a:br>
              <a:rPr lang="en-US" sz="2000" smtClean="0">
                <a:solidFill>
                  <a:srgbClr val="000000"/>
                </a:solidFill>
                <a:latin typeface="Segoe"/>
                <a:ea typeface="ＭＳ ゴシック"/>
              </a:rPr>
            </a:br>
            <a:r>
              <a:rPr lang="en-US" sz="2000" smtClean="0">
                <a:solidFill>
                  <a:srgbClr val="000000"/>
                </a:solidFill>
                <a:latin typeface="Segoe"/>
                <a:ea typeface="ＭＳ ゴシック"/>
              </a:rPr>
              <a:t>the </a:t>
            </a:r>
            <a:r>
              <a:rPr lang="en-US" sz="2000">
                <a:solidFill>
                  <a:srgbClr val="000000"/>
                </a:solidFill>
                <a:latin typeface="Segoe"/>
                <a:ea typeface="ＭＳ ゴシック"/>
              </a:rPr>
              <a:t>remaining document is </a:t>
            </a:r>
            <a:r>
              <a:rPr lang="en-US" sz="2000" smtClean="0">
                <a:solidFill>
                  <a:srgbClr val="000000"/>
                </a:solidFill>
                <a:latin typeface="Segoe"/>
                <a:ea typeface="ＭＳ ゴシック"/>
              </a:rPr>
              <a:t/>
            </a:r>
            <a:br>
              <a:rPr lang="en-US" sz="2000" smtClean="0">
                <a:solidFill>
                  <a:srgbClr val="000000"/>
                </a:solidFill>
                <a:latin typeface="Segoe"/>
                <a:ea typeface="ＭＳ ゴシック"/>
              </a:rPr>
            </a:br>
            <a:r>
              <a:rPr lang="en-US" sz="2000" smtClean="0">
                <a:solidFill>
                  <a:srgbClr val="000000"/>
                </a:solidFill>
                <a:latin typeface="Segoe"/>
                <a:ea typeface="ＭＳ ゴシック"/>
              </a:rPr>
              <a:t>double</a:t>
            </a:r>
            <a:r>
              <a:rPr lang="en-US" sz="2000">
                <a:solidFill>
                  <a:srgbClr val="000000"/>
                </a:solidFill>
                <a:latin typeface="Segoe"/>
                <a:ea typeface="ＭＳ ゴシック"/>
              </a:rPr>
              <a:t>-spaced. This new </a:t>
            </a:r>
            <a:r>
              <a:rPr lang="en-US" sz="2000" smtClean="0">
                <a:solidFill>
                  <a:srgbClr val="000000"/>
                </a:solidFill>
                <a:latin typeface="Segoe"/>
                <a:ea typeface="ＭＳ ゴシック"/>
              </a:rPr>
              <a:t/>
            </a:r>
            <a:br>
              <a:rPr lang="en-US" sz="2000" smtClean="0">
                <a:solidFill>
                  <a:srgbClr val="000000"/>
                </a:solidFill>
                <a:latin typeface="Segoe"/>
                <a:ea typeface="ＭＳ ゴシック"/>
              </a:rPr>
            </a:br>
            <a:r>
              <a:rPr lang="en-US" sz="2000" smtClean="0">
                <a:solidFill>
                  <a:srgbClr val="000000"/>
                </a:solidFill>
                <a:latin typeface="Segoe"/>
                <a:ea typeface="ＭＳ ゴシック"/>
              </a:rPr>
              <a:t>feature </a:t>
            </a:r>
            <a:r>
              <a:rPr lang="en-US" sz="2000">
                <a:solidFill>
                  <a:srgbClr val="000000"/>
                </a:solidFill>
                <a:latin typeface="Segoe"/>
                <a:ea typeface="ＭＳ ゴシック"/>
              </a:rPr>
              <a:t>in Word 2013 </a:t>
            </a:r>
            <a:r>
              <a:rPr lang="en-US" sz="2000" smtClean="0">
                <a:solidFill>
                  <a:srgbClr val="000000"/>
                </a:solidFill>
                <a:latin typeface="Segoe"/>
                <a:ea typeface="ＭＳ ゴシック"/>
              </a:rPr>
              <a:t/>
            </a:r>
            <a:br>
              <a:rPr lang="en-US" sz="2000" smtClean="0">
                <a:solidFill>
                  <a:srgbClr val="000000"/>
                </a:solidFill>
                <a:latin typeface="Segoe"/>
                <a:ea typeface="ＭＳ ゴシック"/>
              </a:rPr>
            </a:br>
            <a:r>
              <a:rPr lang="en-US" sz="2000" smtClean="0">
                <a:solidFill>
                  <a:srgbClr val="000000"/>
                </a:solidFill>
                <a:latin typeface="Segoe"/>
                <a:ea typeface="ＭＳ ゴシック"/>
              </a:rPr>
              <a:t>changes </a:t>
            </a:r>
            <a:r>
              <a:rPr lang="en-US" sz="2000">
                <a:solidFill>
                  <a:srgbClr val="000000"/>
                </a:solidFill>
                <a:latin typeface="Segoe"/>
                <a:ea typeface="ＭＳ ゴシック"/>
              </a:rPr>
              <a:t>spacing for the </a:t>
            </a:r>
            <a:r>
              <a:rPr lang="en-US" sz="2000" smtClean="0">
                <a:solidFill>
                  <a:srgbClr val="000000"/>
                </a:solidFill>
                <a:latin typeface="Segoe"/>
                <a:ea typeface="ＭＳ ゴシック"/>
              </a:rPr>
              <a:t/>
            </a:r>
            <a:br>
              <a:rPr lang="en-US" sz="2000" smtClean="0">
                <a:solidFill>
                  <a:srgbClr val="000000"/>
                </a:solidFill>
                <a:latin typeface="Segoe"/>
                <a:ea typeface="ＭＳ ゴシック"/>
              </a:rPr>
            </a:br>
            <a:r>
              <a:rPr lang="en-US" sz="2000" smtClean="0">
                <a:solidFill>
                  <a:srgbClr val="000000"/>
                </a:solidFill>
                <a:latin typeface="Segoe"/>
                <a:ea typeface="ＭＳ ゴシック"/>
              </a:rPr>
              <a:t>entire </a:t>
            </a:r>
            <a:r>
              <a:rPr lang="en-US" sz="2000">
                <a:solidFill>
                  <a:srgbClr val="000000"/>
                </a:solidFill>
                <a:latin typeface="Segoe"/>
                <a:ea typeface="ＭＳ ゴシック"/>
              </a:rPr>
              <a:t>document to include </a:t>
            </a:r>
            <a:r>
              <a:rPr lang="en-US" sz="2000" smtClean="0">
                <a:solidFill>
                  <a:srgbClr val="000000"/>
                </a:solidFill>
                <a:latin typeface="Segoe"/>
                <a:ea typeface="ＭＳ ゴシック"/>
              </a:rPr>
              <a:t/>
            </a:r>
            <a:br>
              <a:rPr lang="en-US" sz="2000" smtClean="0">
                <a:solidFill>
                  <a:srgbClr val="000000"/>
                </a:solidFill>
                <a:latin typeface="Segoe"/>
                <a:ea typeface="ＭＳ ゴシック"/>
              </a:rPr>
            </a:br>
            <a:r>
              <a:rPr lang="en-US" sz="2000" smtClean="0">
                <a:solidFill>
                  <a:srgbClr val="000000"/>
                </a:solidFill>
                <a:latin typeface="Segoe"/>
                <a:ea typeface="ＭＳ ゴシック"/>
              </a:rPr>
              <a:t>new </a:t>
            </a:r>
            <a:r>
              <a:rPr lang="en-US" sz="2000">
                <a:solidFill>
                  <a:srgbClr val="000000"/>
                </a:solidFill>
                <a:latin typeface="Segoe"/>
                <a:ea typeface="ＭＳ ゴシック"/>
              </a:rPr>
              <a:t>paragraphs</a:t>
            </a:r>
            <a:r>
              <a:rPr lang="en-US" sz="2000" smtClean="0">
                <a:solidFill>
                  <a:srgbClr val="000000"/>
                </a:solidFill>
                <a:latin typeface="Segoe"/>
                <a:ea typeface="ＭＳ ゴシック"/>
              </a:rPr>
              <a:t>.</a:t>
            </a:r>
          </a:p>
          <a:p>
            <a:pPr lvl="1">
              <a:buAutoNum type="arabicPeriod" startAt="3"/>
            </a:pPr>
            <a:r>
              <a:rPr lang="en-US" sz="2000" b="1" smtClean="0">
                <a:solidFill>
                  <a:prstClr val="black"/>
                </a:solidFill>
                <a:latin typeface="Segoe"/>
                <a:ea typeface="ＭＳ ゴシック"/>
              </a:rPr>
              <a:t> SAVE</a:t>
            </a:r>
            <a:r>
              <a:rPr lang="en-US" sz="2000" smtClean="0">
                <a:solidFill>
                  <a:prstClr val="black"/>
                </a:solidFill>
                <a:latin typeface="Segoe"/>
                <a:ea typeface="ＭＳ ゴシック"/>
              </a:rPr>
              <a:t> the </a:t>
            </a:r>
            <a:r>
              <a:rPr lang="en-US" sz="2000">
                <a:solidFill>
                  <a:prstClr val="black"/>
                </a:solidFill>
                <a:latin typeface="Segoe"/>
                <a:ea typeface="ＭＳ ゴシック"/>
              </a:rPr>
              <a:t>document as </a:t>
            </a:r>
            <a:r>
              <a:rPr lang="en-US" sz="2000" b="1" i="1">
                <a:solidFill>
                  <a:prstClr val="black"/>
                </a:solidFill>
                <a:latin typeface="Segoe"/>
                <a:ea typeface="ＭＳ ゴシック"/>
              </a:rPr>
              <a:t>B&amp;B Double Spacing</a:t>
            </a:r>
            <a:r>
              <a:rPr lang="en-US" sz="2000">
                <a:solidFill>
                  <a:prstClr val="black"/>
                </a:solidFill>
                <a:latin typeface="Segoe"/>
                <a:ea typeface="ＭＳ ゴシック"/>
              </a:rPr>
              <a:t> in the lesson folder on your flash drive.</a:t>
            </a:r>
          </a:p>
          <a:p>
            <a:pPr lvl="0"/>
            <a:r>
              <a:rPr lang="en-US" sz="2000" b="1">
                <a:latin typeface="Segoe"/>
                <a:ea typeface="ＭＳ ゴシック"/>
              </a:rPr>
              <a:t>PAUSE. LEAVE</a:t>
            </a:r>
            <a:r>
              <a:rPr lang="en-US" sz="2000">
                <a:latin typeface="Segoe"/>
                <a:ea typeface="ＭＳ ゴシック"/>
              </a:rPr>
              <a:t> the document open to use in the next exercise.</a:t>
            </a:r>
          </a:p>
          <a:p>
            <a:pPr lvl="1">
              <a:buAutoNum type="arabicPeriod" startAt="3"/>
            </a:pPr>
            <a:endParaRPr lang="en-US" sz="2000">
              <a:solidFill>
                <a:srgbClr val="000000"/>
              </a:solidFill>
              <a:latin typeface="Segoe"/>
              <a:ea typeface="ＭＳ ゴシック"/>
            </a:endParaRPr>
          </a:p>
          <a:p>
            <a:pPr lvl="2"/>
            <a:endParaRPr lang="en-US" sz="2000"/>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52</a:t>
            </a:fld>
            <a:endParaRPr lang="en-US" dirty="0"/>
          </a:p>
        </p:txBody>
      </p:sp>
      <p:pic>
        <p:nvPicPr>
          <p:cNvPr id="7" name="Picture 6" descr="04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830" y="1600200"/>
            <a:ext cx="3805097" cy="3627842"/>
          </a:xfrm>
          <a:prstGeom prst="rect">
            <a:avLst/>
          </a:prstGeom>
        </p:spPr>
      </p:pic>
    </p:spTree>
    <p:extLst>
      <p:ext uri="{BB962C8B-B14F-4D97-AF65-F5344CB8AC3E}">
        <p14:creationId xmlns:p14="http://schemas.microsoft.com/office/powerpoint/2010/main" val="2187996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Line Spacing in a Paragraph</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Select the paragraphs under </a:t>
            </a:r>
            <a:r>
              <a:rPr lang="en-US" b="0" i="1" u="none" strike="noStrike" baseline="0" smtClean="0">
                <a:solidFill>
                  <a:prstClr val="black"/>
                </a:solidFill>
                <a:latin typeface="Segoe"/>
                <a:ea typeface="ＭＳ ゴシック"/>
              </a:rPr>
              <a:t>Acknowledgement</a:t>
            </a:r>
            <a:r>
              <a:rPr lang="en-US" b="0" i="0" u="none" strike="noStrike" baseline="0" smtClean="0">
                <a:solidFill>
                  <a:prstClr val="black"/>
                </a:solidFill>
                <a:latin typeface="Times New Roman"/>
                <a:ea typeface="ＭＳ ゴシック"/>
              </a:rPr>
              <a:t>.</a:t>
            </a:r>
          </a:p>
          <a:p>
            <a:pPr lvl="1" rtl="0"/>
            <a:r>
              <a:rPr lang="en-US" b="0" i="0" u="none" strike="noStrike" baseline="0" smtClean="0">
                <a:solidFill>
                  <a:srgbClr val="000000"/>
                </a:solidFill>
                <a:latin typeface="Segoe"/>
                <a:ea typeface="ＭＳ ゴシック"/>
              </a:rPr>
              <a:t>Return to the </a:t>
            </a:r>
            <a:r>
              <a:rPr lang="en-US" b="1" i="0" u="none" strike="noStrike" baseline="0" smtClean="0">
                <a:solidFill>
                  <a:srgbClr val="000000"/>
                </a:solidFill>
                <a:latin typeface="Segoe"/>
                <a:ea typeface="ＭＳ ゴシック"/>
              </a:rPr>
              <a:t>Line and Paragraph Spacing </a:t>
            </a:r>
            <a:r>
              <a:rPr lang="en-US" b="0" i="0" u="none" strike="noStrike" baseline="0" smtClean="0">
                <a:solidFill>
                  <a:srgbClr val="000000"/>
                </a:solidFill>
                <a:latin typeface="Segoe"/>
                <a:ea typeface="ＭＳ ゴシック"/>
              </a:rPr>
              <a:t>drop-down menu in the Paragraph group on the Home tab. To set more precise spacing measurements, click </a:t>
            </a:r>
            <a:r>
              <a:rPr lang="en-US" b="1" i="0" u="none" strike="noStrike" baseline="0" smtClean="0">
                <a:solidFill>
                  <a:prstClr val="black"/>
                </a:solidFill>
                <a:latin typeface="Segoe"/>
                <a:ea typeface="ＭＳ ゴシック"/>
              </a:rPr>
              <a:t>Line Spacing</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O</a:t>
            </a:r>
            <a:r>
              <a:rPr lang="en-US" b="1" i="0" u="none" strike="noStrike" baseline="0" smtClean="0">
                <a:solidFill>
                  <a:prstClr val="black"/>
                </a:solidFill>
                <a:latin typeface="Times"/>
                <a:ea typeface="ＭＳ ゴシック"/>
              </a:rPr>
              <a:t>ptions</a:t>
            </a:r>
            <a:r>
              <a:rPr lang="en-US" b="0" i="0" u="none" strike="noStrike" baseline="0" smtClean="0">
                <a:solidFill>
                  <a:srgbClr val="000000"/>
                </a:solidFill>
                <a:latin typeface="Segoe"/>
                <a:ea typeface="ＭＳ ゴシック"/>
              </a:rPr>
              <a:t> to display the Indents and Spacing tab of the Paragraph dialog box.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53</a:t>
            </a:fld>
            <a:endParaRPr lang="en-US" dirty="0"/>
          </a:p>
        </p:txBody>
      </p:sp>
    </p:spTree>
    <p:extLst>
      <p:ext uri="{BB962C8B-B14F-4D97-AF65-F5344CB8AC3E}">
        <p14:creationId xmlns:p14="http://schemas.microsoft.com/office/powerpoint/2010/main" val="10257090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Line Spacing in a Paragraph</a:t>
            </a:r>
          </a:p>
        </p:txBody>
      </p:sp>
      <p:sp>
        <p:nvSpPr>
          <p:cNvPr id="3" name="Text Placeholder 2"/>
          <p:cNvSpPr>
            <a:spLocks noGrp="1"/>
          </p:cNvSpPr>
          <p:nvPr>
            <p:ph type="body" idx="1"/>
          </p:nvPr>
        </p:nvSpPr>
        <p:spPr/>
        <p:txBody>
          <a:bodyPr/>
          <a:lstStyle/>
          <a:p>
            <a:pPr lvl="1" rtl="0"/>
            <a:r>
              <a:rPr lang="en-US" b="0" i="0" u="none" strike="noStrike" baseline="0" smtClean="0">
                <a:solidFill>
                  <a:prstClr val="black"/>
                </a:solidFill>
                <a:latin typeface="Segoe"/>
                <a:ea typeface="ＭＳ ゴシック"/>
              </a:rPr>
              <a:t>In the Line Spacing section, click the drop-down arrow and select</a:t>
            </a:r>
            <a:r>
              <a:rPr lang="en-US" b="1" i="0" u="none" strike="noStrike" baseline="0" smtClean="0">
                <a:solidFill>
                  <a:prstClr val="black"/>
                </a:solidFill>
                <a:latin typeface="Segoe"/>
                <a:ea typeface="ＭＳ ゴシック"/>
              </a:rPr>
              <a:t> Exactly</a:t>
            </a:r>
            <a:r>
              <a:rPr lang="en-US" b="0" i="0" u="none" strike="noStrike" baseline="0" smtClean="0">
                <a:solidFill>
                  <a:prstClr val="black"/>
                </a:solidFill>
                <a:latin typeface="Segoe"/>
                <a:ea typeface="ＭＳ ゴシック"/>
              </a:rPr>
              <a:t> in the Line Spacing list. In the At list, click the up arrow until it reads </a:t>
            </a:r>
            <a:r>
              <a:rPr lang="en-US" b="1" i="0" u="none" strike="noStrike" baseline="0" smtClean="0">
                <a:solidFill>
                  <a:prstClr val="black"/>
                </a:solidFill>
                <a:latin typeface="Segoe"/>
                <a:ea typeface="ＭＳ ゴシック"/>
              </a:rPr>
              <a:t>22 </a:t>
            </a:r>
            <a:r>
              <a:rPr lang="en-US" b="0" i="0" u="none" strike="noStrike" baseline="0" smtClean="0">
                <a:solidFill>
                  <a:prstClr val="black"/>
                </a:solidFill>
                <a:latin typeface="Segoe"/>
                <a:ea typeface="ＭＳ ゴシック"/>
              </a:rPr>
              <a:t>pt. The line spacing is increased.</a:t>
            </a:r>
          </a:p>
          <a:p>
            <a:pPr lvl="1" rtl="0"/>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Times New Roman"/>
                <a:ea typeface="ＭＳ ゴシック"/>
              </a:rPr>
              <a:t>.</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B&amp;B Exact Spacing</a:t>
            </a:r>
            <a:r>
              <a:rPr lang="en-US" b="0" i="0" u="none" strike="noStrike" baseline="0" smtClean="0">
                <a:solidFill>
                  <a:prstClr val="black"/>
                </a:solidFill>
                <a:latin typeface="Segoe"/>
                <a:ea typeface="ＭＳ ゴシック"/>
              </a:rPr>
              <a:t> in the lesson folder on your flash drive, and then </a:t>
            </a:r>
            <a:r>
              <a:rPr lang="en-US" b="1" i="0" u="none" strike="noStrike" baseline="0" smtClean="0">
                <a:solidFill>
                  <a:prstClr val="black"/>
                </a:solidFill>
                <a:latin typeface="Segoe"/>
                <a:ea typeface="ＭＳ ゴシック"/>
              </a:rPr>
              <a:t>CLOSE </a:t>
            </a:r>
            <a:r>
              <a:rPr lang="en-US" b="0" i="0" u="none" strike="noStrike" baseline="0" smtClean="0">
                <a:solidFill>
                  <a:prstClr val="black"/>
                </a:solidFill>
                <a:latin typeface="Segoe"/>
                <a:ea typeface="ＭＳ ゴシック"/>
              </a:rPr>
              <a:t>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54</a:t>
            </a:fld>
            <a:endParaRPr lang="en-US" dirty="0"/>
          </a:p>
        </p:txBody>
      </p:sp>
    </p:spTree>
    <p:extLst>
      <p:ext uri="{BB962C8B-B14F-4D97-AF65-F5344CB8AC3E}">
        <p14:creationId xmlns:p14="http://schemas.microsoft.com/office/powerpoint/2010/main" val="174986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Paragraph Spacing</a:t>
            </a:r>
          </a:p>
        </p:txBody>
      </p:sp>
      <p:sp>
        <p:nvSpPr>
          <p:cNvPr id="3" name="Text Placeholder 2"/>
          <p:cNvSpPr>
            <a:spLocks noGrp="1"/>
          </p:cNvSpPr>
          <p:nvPr>
            <p:ph type="body" idx="1"/>
          </p:nvPr>
        </p:nvSpPr>
        <p:spPr/>
        <p:txBody>
          <a:bodyPr/>
          <a:lstStyle/>
          <a:p>
            <a:pPr lvl="0" rtl="0"/>
            <a:r>
              <a:rPr lang="en-US" sz="2000" b="0" i="0" u="none" strike="noStrike" baseline="0" smtClean="0">
                <a:latin typeface="Segoe"/>
                <a:ea typeface="ＭＳ ゴシック"/>
              </a:rPr>
              <a:t>Paragraphs are usually separated by a blank line in Word documents. When you press the Enter key at the end of a paragraph, Word adds the designated space above or below the paragraph. </a:t>
            </a:r>
          </a:p>
          <a:p>
            <a:pPr lvl="0" rtl="0"/>
            <a:r>
              <a:rPr lang="en-US" sz="2000" b="0" i="0" u="none" strike="noStrike" baseline="0" smtClean="0">
                <a:latin typeface="Segoe"/>
                <a:ea typeface="ＭＳ ゴシック"/>
              </a:rPr>
              <a:t>By default, the spacing after a paragraph is set to 8 points and the spacing before paragraphs is set to zero, but you can change these settings for a single paragraph or for an entire document.</a:t>
            </a:r>
          </a:p>
          <a:p>
            <a:pPr lvl="0"/>
            <a:r>
              <a:rPr lang="en-US" sz="2000">
                <a:latin typeface="Segoe"/>
                <a:ea typeface="ＭＳ ゴシック"/>
              </a:rPr>
              <a:t>To increase or decrease paragraph spacing, click the Before and After up or down arrows in the Indents and Spacing tab of the Paragraph dialog box. </a:t>
            </a:r>
          </a:p>
          <a:p>
            <a:pPr lvl="0"/>
            <a:r>
              <a:rPr lang="en-US" sz="2000">
                <a:latin typeface="Segoe"/>
                <a:ea typeface="ＭＳ ゴシック"/>
              </a:rPr>
              <a:t>The Paragraph spacing can also be changed in the Paragraph group on the Home tab by clicking the </a:t>
            </a:r>
            <a:r>
              <a:rPr lang="en-US" sz="2000" i="1">
                <a:latin typeface="Segoe"/>
                <a:ea typeface="ＭＳ ゴシック"/>
              </a:rPr>
              <a:t>Line Spacing</a:t>
            </a:r>
            <a:r>
              <a:rPr lang="en-US" sz="2000">
                <a:latin typeface="Segoe"/>
                <a:ea typeface="ＭＳ ゴシック"/>
              </a:rPr>
              <a:t> button to Add Space Before or After Paragraph or Remove Space Before or After Paragraph.</a:t>
            </a:r>
          </a:p>
          <a:p>
            <a:pPr lvl="0" rtl="0"/>
            <a:endParaRPr lang="en-US" sz="2000"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55</a:t>
            </a:fld>
            <a:endParaRPr lang="en-US" dirty="0"/>
          </a:p>
        </p:txBody>
      </p:sp>
    </p:spTree>
    <p:extLst>
      <p:ext uri="{BB962C8B-B14F-4D97-AF65-F5344CB8AC3E}">
        <p14:creationId xmlns:p14="http://schemas.microsoft.com/office/powerpoint/2010/main" val="2798022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Spacing around a Paragraph</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the </a:t>
            </a:r>
            <a:r>
              <a:rPr lang="en-US" b="1" i="1" u="none" strike="noStrike" baseline="0" smtClean="0">
                <a:latin typeface="Segoe"/>
                <a:ea typeface="ＭＳ ゴシック"/>
              </a:rPr>
              <a:t>Books Beyond</a:t>
            </a:r>
            <a:r>
              <a:rPr lang="en-US" b="0" i="0" u="none" strike="noStrike" baseline="0" smtClean="0">
                <a:latin typeface="Segoe"/>
                <a:ea typeface="ＭＳ ゴシック"/>
              </a:rPr>
              <a:t> document from the lesson folder.</a:t>
            </a:r>
          </a:p>
          <a:p>
            <a:pPr lvl="1" rtl="0"/>
            <a:r>
              <a:rPr lang="en-US" b="0" i="0" u="none" strike="noStrike" baseline="0" smtClean="0">
                <a:solidFill>
                  <a:prstClr val="black"/>
                </a:solidFill>
                <a:latin typeface="Segoe"/>
                <a:ea typeface="ＭＳ ゴシック"/>
              </a:rPr>
              <a:t>Select the entire document.</a:t>
            </a:r>
          </a:p>
          <a:p>
            <a:pPr lvl="1" rtl="0"/>
            <a:r>
              <a:rPr lang="en-US" b="0" i="0" u="none" strike="noStrike" baseline="0" smtClean="0">
                <a:solidFill>
                  <a:prstClr val="black"/>
                </a:solidFill>
                <a:latin typeface="Segoe"/>
                <a:ea typeface="ＭＳ ゴシック"/>
              </a:rPr>
              <a:t>On the Home tab, in the Paragraph group, click the arrow in the lower-right corner of the group to display the </a:t>
            </a:r>
            <a:r>
              <a:rPr lang="en-US" b="0" i="1" u="none" strike="noStrike" baseline="0" smtClean="0">
                <a:solidFill>
                  <a:prstClr val="black"/>
                </a:solidFill>
                <a:latin typeface="Segoe"/>
                <a:ea typeface="ＭＳ ゴシック"/>
              </a:rPr>
              <a:t>Paragraph</a:t>
            </a:r>
            <a:r>
              <a:rPr lang="en-US" b="0" i="0" u="none" strike="noStrike" baseline="0" smtClean="0">
                <a:solidFill>
                  <a:prstClr val="black"/>
                </a:solidFill>
                <a:latin typeface="Segoe"/>
                <a:ea typeface="ＭＳ ゴシック"/>
              </a:rPr>
              <a:t> dialog box. The Indents and Spacing tab is the active tab.</a:t>
            </a:r>
          </a:p>
          <a:p>
            <a:pPr lvl="1" rtl="0"/>
            <a:r>
              <a:rPr lang="en-US" b="0" i="0" u="none" strike="noStrike" baseline="0" smtClean="0">
                <a:solidFill>
                  <a:prstClr val="black"/>
                </a:solidFill>
                <a:latin typeface="Segoe"/>
                <a:ea typeface="ＭＳ ゴシック"/>
              </a:rPr>
              <a:t>In the Spacing section, click the up arrow next to Before until it reads </a:t>
            </a:r>
            <a:r>
              <a:rPr lang="en-US" b="1" i="0" u="none" strike="noStrike" baseline="0" smtClean="0">
                <a:solidFill>
                  <a:prstClr val="black"/>
                </a:solidFill>
                <a:latin typeface="Segoe"/>
                <a:ea typeface="ＭＳ ゴシック"/>
              </a:rPr>
              <a:t>24 </a:t>
            </a:r>
            <a:r>
              <a:rPr lang="en-US" b="0" i="0" u="none" strike="noStrike" baseline="0" smtClean="0">
                <a:solidFill>
                  <a:prstClr val="black"/>
                </a:solidFill>
                <a:latin typeface="Segoe"/>
                <a:ea typeface="ＭＳ ゴシック"/>
              </a:rPr>
              <a:t>pt</a:t>
            </a:r>
            <a:r>
              <a:rPr lang="en-US" b="0" i="0" u="none" strike="noStrike" baseline="0" smtClean="0">
                <a:solidFill>
                  <a:prstClr val="black"/>
                </a:solidFill>
                <a:latin typeface="Times New Roman"/>
                <a:ea typeface="ＭＳ ゴシック"/>
              </a:rPr>
              <a:t>.</a:t>
            </a:r>
          </a:p>
          <a:p>
            <a:pPr lvl="1"/>
            <a:r>
              <a:rPr lang="en-US">
                <a:solidFill>
                  <a:prstClr val="black"/>
                </a:solidFill>
                <a:latin typeface="Segoe"/>
                <a:ea typeface="ＭＳ ゴシック"/>
              </a:rPr>
              <a:t>Click the up arrow next to After until it reads </a:t>
            </a:r>
            <a:r>
              <a:rPr lang="en-US" b="1">
                <a:solidFill>
                  <a:prstClr val="black"/>
                </a:solidFill>
                <a:latin typeface="Segoe"/>
                <a:ea typeface="ＭＳ ゴシック"/>
              </a:rPr>
              <a:t>24 </a:t>
            </a:r>
            <a:r>
              <a:rPr lang="en-US">
                <a:solidFill>
                  <a:prstClr val="black"/>
                </a:solidFill>
                <a:latin typeface="Segoe"/>
                <a:ea typeface="ＭＳ ゴシック"/>
              </a:rPr>
              <a:t>pt. Review the preview area and notice the increase of spacing in the document.</a:t>
            </a:r>
          </a:p>
          <a:p>
            <a:pPr lvl="1"/>
            <a:r>
              <a:rPr lang="en-US">
                <a:solidFill>
                  <a:prstClr val="black"/>
                </a:solidFill>
                <a:latin typeface="Segoe"/>
                <a:ea typeface="ＭＳ ゴシック"/>
              </a:rPr>
              <a:t>Click </a:t>
            </a:r>
            <a:r>
              <a:rPr lang="en-US" b="1">
                <a:solidFill>
                  <a:prstClr val="black"/>
                </a:solidFill>
                <a:latin typeface="Segoe"/>
                <a:ea typeface="ＭＳ ゴシック"/>
              </a:rPr>
              <a:t>OK</a:t>
            </a:r>
            <a:r>
              <a:rPr lang="en-US">
                <a:solidFill>
                  <a:prstClr val="black"/>
                </a:solidFill>
                <a:latin typeface="Segoe"/>
                <a:ea typeface="ＭＳ ゴシック"/>
              </a:rPr>
              <a:t>. Notice the spacing between the paragraphs.</a:t>
            </a:r>
          </a:p>
          <a:p>
            <a:pPr lvl="1" rtl="0"/>
            <a:endParaRPr lang="en-US"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56</a:t>
            </a:fld>
            <a:endParaRPr lang="en-US" dirty="0"/>
          </a:p>
        </p:txBody>
      </p:sp>
    </p:spTree>
    <p:extLst>
      <p:ext uri="{BB962C8B-B14F-4D97-AF65-F5344CB8AC3E}">
        <p14:creationId xmlns:p14="http://schemas.microsoft.com/office/powerpoint/2010/main" val="1875518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Spacing around a Paragraph</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prstClr val="black"/>
                </a:solidFill>
                <a:latin typeface="Segoe"/>
                <a:ea typeface="ＭＳ ゴシック"/>
              </a:rPr>
              <a:t>With the entire document still selected, click the drop-down arrow next to the Line and Paragraph Spacing button in the Paragraph group to display the Line Spacing menu.</a:t>
            </a:r>
          </a:p>
          <a:p>
            <a:pPr lvl="1">
              <a:buAutoNum type="arabicPeriod" startAt="6"/>
            </a:pPr>
            <a:r>
              <a:rPr lang="en-US">
                <a:solidFill>
                  <a:prstClr val="black"/>
                </a:solidFill>
                <a:latin typeface="Segoe"/>
                <a:ea typeface="ＭＳ ゴシック"/>
              </a:rPr>
              <a:t>Click </a:t>
            </a:r>
            <a:r>
              <a:rPr lang="en-US" b="1">
                <a:solidFill>
                  <a:prstClr val="black"/>
                </a:solidFill>
                <a:latin typeface="Segoe"/>
                <a:ea typeface="ＭＳ ゴシック"/>
              </a:rPr>
              <a:t>Remove Space Before Paragraph</a:t>
            </a:r>
            <a:r>
              <a:rPr lang="en-US">
                <a:solidFill>
                  <a:prstClr val="black"/>
                </a:solidFill>
                <a:latin typeface="Times New Roman"/>
                <a:ea typeface="ＭＳ ゴシック"/>
              </a:rPr>
              <a:t>.</a:t>
            </a:r>
          </a:p>
          <a:p>
            <a:pPr lvl="1">
              <a:buAutoNum type="arabicPeriod" startAt="6"/>
            </a:pPr>
            <a:r>
              <a:rPr lang="en-US">
                <a:solidFill>
                  <a:prstClr val="black"/>
                </a:solidFill>
                <a:latin typeface="Segoe"/>
                <a:ea typeface="ＭＳ ゴシック"/>
              </a:rPr>
              <a:t>Repeat step 6, and then click </a:t>
            </a:r>
            <a:r>
              <a:rPr lang="en-US" b="1">
                <a:solidFill>
                  <a:prstClr val="black"/>
                </a:solidFill>
                <a:latin typeface="Segoe"/>
                <a:ea typeface="ＭＳ ゴシック"/>
              </a:rPr>
              <a:t>Remove Space After Paragraph</a:t>
            </a:r>
            <a:r>
              <a:rPr lang="en-US">
                <a:solidFill>
                  <a:prstClr val="black"/>
                </a:solidFill>
                <a:latin typeface="Segoe"/>
                <a:ea typeface="ＭＳ ゴシック"/>
              </a:rPr>
              <a:t>. The spacing before and after have been removed from the document.</a:t>
            </a:r>
          </a:p>
          <a:p>
            <a:pPr lvl="1">
              <a:buAutoNum type="arabicPeriod" startAt="6"/>
            </a:pPr>
            <a:r>
              <a:rPr lang="en-US">
                <a:solidFill>
                  <a:prstClr val="black"/>
                </a:solidFill>
                <a:latin typeface="Segoe"/>
                <a:ea typeface="ＭＳ ゴシック"/>
              </a:rPr>
              <a:t>Place the insertion point in the heading, </a:t>
            </a:r>
            <a:r>
              <a:rPr lang="en-US" i="1">
                <a:solidFill>
                  <a:prstClr val="black"/>
                </a:solidFill>
                <a:latin typeface="Segoe"/>
                <a:ea typeface="ＭＳ ゴシック"/>
              </a:rPr>
              <a:t>Acknowledgement</a:t>
            </a:r>
            <a:r>
              <a:rPr lang="en-US">
                <a:solidFill>
                  <a:prstClr val="black"/>
                </a:solidFill>
                <a:latin typeface="Times New Roman"/>
                <a:ea typeface="ＭＳ ゴシック"/>
              </a:rPr>
              <a:t>.</a:t>
            </a:r>
          </a:p>
          <a:p>
            <a:pPr lvl="1" rtl="0">
              <a:buAutoNum type="arabicPeriod" startAt="6"/>
            </a:pPr>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57</a:t>
            </a:fld>
            <a:endParaRPr lang="en-US" dirty="0"/>
          </a:p>
        </p:txBody>
      </p:sp>
    </p:spTree>
    <p:extLst>
      <p:ext uri="{BB962C8B-B14F-4D97-AF65-F5344CB8AC3E}">
        <p14:creationId xmlns:p14="http://schemas.microsoft.com/office/powerpoint/2010/main" val="455877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Spacing around a Paragraph</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prstClr val="black"/>
                </a:solidFill>
                <a:latin typeface="Segoe"/>
                <a:ea typeface="ＭＳ ゴシック"/>
              </a:rPr>
              <a:t>Click the Page Layout tab, and then in the Paragraph group, click the up arrow and increase the Spacing After </a:t>
            </a:r>
            <a:br>
              <a:rPr lang="en-US" b="0" i="0" u="none" strike="noStrike" baseline="0" smtClean="0">
                <a:solidFill>
                  <a:prstClr val="black"/>
                </a:solidFill>
                <a:latin typeface="Segoe"/>
                <a:ea typeface="ＭＳ ゴシック"/>
              </a:rPr>
            </a:br>
            <a:r>
              <a:rPr lang="en-US" b="0" i="0" u="none" strike="noStrike"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to </a:t>
            </a:r>
            <a:r>
              <a:rPr lang="en-US" b="1" i="0" u="none" strike="noStrike" baseline="0" smtClean="0">
                <a:solidFill>
                  <a:prstClr val="black"/>
                </a:solidFill>
                <a:latin typeface="Segoe"/>
                <a:ea typeface="ＭＳ ゴシック"/>
              </a:rPr>
              <a:t>12 </a:t>
            </a:r>
            <a:r>
              <a:rPr lang="en-US" b="0" i="0" u="none" strike="noStrike" baseline="0" smtClean="0">
                <a:solidFill>
                  <a:prstClr val="black"/>
                </a:solidFill>
                <a:latin typeface="Segoe"/>
                <a:ea typeface="ＭＳ ゴシック"/>
              </a:rPr>
              <a:t>pt</a:t>
            </a:r>
            <a:r>
              <a:rPr lang="en-US" b="0" i="0" u="none" strike="noStrike" baseline="0" smtClean="0">
                <a:solidFill>
                  <a:prstClr val="black"/>
                </a:solidFill>
                <a:latin typeface="Times New Roman"/>
                <a:ea typeface="ＭＳ ゴシック"/>
              </a:rPr>
              <a:t>.</a:t>
            </a:r>
          </a:p>
          <a:p>
            <a:pPr lvl="1" rtl="0">
              <a:buAutoNum type="arabicPeriod" startAt="10"/>
            </a:pPr>
            <a:r>
              <a:rPr lang="en-US" b="0" i="0" u="none" strike="noStrike" baseline="0" smtClean="0">
                <a:solidFill>
                  <a:prstClr val="black"/>
                </a:solidFill>
                <a:latin typeface="Segoe"/>
                <a:ea typeface="ＭＳ ゴシック"/>
              </a:rPr>
              <a:t>Use the Format Painter and repeat step 10 for each heading, </a:t>
            </a:r>
            <a:r>
              <a:rPr lang="en-US" b="0" i="1" u="none" strike="noStrike" baseline="0" smtClean="0">
                <a:solidFill>
                  <a:prstClr val="black"/>
                </a:solidFill>
                <a:latin typeface="Segoe"/>
                <a:ea typeface="ＭＳ ゴシック"/>
              </a:rPr>
              <a:t>Introduction, General Performance Expectation Guidelines,</a:t>
            </a:r>
            <a:r>
              <a:rPr lang="en-US" b="0" i="0" u="none" strike="noStrike" baseline="0" smtClean="0">
                <a:solidFill>
                  <a:prstClr val="black"/>
                </a:solidFill>
                <a:latin typeface="Segoe"/>
                <a:ea typeface="ＭＳ ゴシック"/>
              </a:rPr>
              <a:t> and </a:t>
            </a:r>
            <a:r>
              <a:rPr lang="en-US" b="0" i="1" u="none" strike="noStrike" baseline="0" smtClean="0">
                <a:solidFill>
                  <a:prstClr val="black"/>
                </a:solidFill>
                <a:latin typeface="Segoe"/>
                <a:ea typeface="ＭＳ ゴシック"/>
              </a:rPr>
              <a:t>Equal Employment Opportunity and Diversity.</a:t>
            </a:r>
          </a:p>
          <a:p>
            <a:pPr lvl="1">
              <a:buAutoNum type="arabicPeriod" startAt="10"/>
            </a:pPr>
            <a:r>
              <a:rPr lang="en-US">
                <a:solidFill>
                  <a:prstClr val="black"/>
                </a:solidFill>
                <a:latin typeface="Segoe"/>
                <a:ea typeface="ＭＳ ゴシック"/>
              </a:rPr>
              <a:t>Use the multi-selection and select the paragraphs under each heading and change the Spacing After to </a:t>
            </a:r>
            <a:r>
              <a:rPr lang="en-US" b="1">
                <a:solidFill>
                  <a:prstClr val="black"/>
                </a:solidFill>
                <a:latin typeface="Segoe"/>
                <a:ea typeface="ＭＳ ゴシック"/>
              </a:rPr>
              <a:t>6 </a:t>
            </a:r>
            <a:r>
              <a:rPr lang="en-US">
                <a:solidFill>
                  <a:prstClr val="black"/>
                </a:solidFill>
                <a:latin typeface="Segoe"/>
                <a:ea typeface="ＭＳ ゴシック"/>
              </a:rPr>
              <a:t>pt</a:t>
            </a:r>
            <a:r>
              <a:rPr lang="en-US">
                <a:solidFill>
                  <a:prstClr val="black"/>
                </a:solidFill>
                <a:latin typeface="Times New Roman"/>
                <a:ea typeface="ＭＳ ゴシック"/>
              </a:rPr>
              <a:t>.</a:t>
            </a:r>
          </a:p>
          <a:p>
            <a:pPr lvl="1">
              <a:buAutoNum type="arabicPeriod" startAt="10"/>
            </a:pPr>
            <a:r>
              <a:rPr lang="en-US" b="1">
                <a:solidFill>
                  <a:prstClr val="black"/>
                </a:solidFill>
                <a:latin typeface="Segoe"/>
                <a:ea typeface="ＭＳ ゴシック"/>
              </a:rPr>
              <a:t>SAVE</a:t>
            </a:r>
            <a:r>
              <a:rPr lang="en-US">
                <a:solidFill>
                  <a:prstClr val="black"/>
                </a:solidFill>
                <a:latin typeface="Segoe"/>
                <a:ea typeface="ＭＳ ゴシック"/>
              </a:rPr>
              <a:t> the document as </a:t>
            </a:r>
            <a:r>
              <a:rPr lang="en-US" b="1" i="1">
                <a:solidFill>
                  <a:prstClr val="black"/>
                </a:solidFill>
                <a:latin typeface="Segoe"/>
                <a:ea typeface="ＭＳ ゴシック"/>
              </a:rPr>
              <a:t>B&amp;B Spacing Before&amp;After</a:t>
            </a:r>
            <a:r>
              <a:rPr lang="en-US">
                <a:solidFill>
                  <a:prstClr val="black"/>
                </a:solidFill>
                <a:latin typeface="Segoe"/>
                <a:ea typeface="ＭＳ ゴシック"/>
              </a:rPr>
              <a:t> in the lesson folder on your flash drive, and then </a:t>
            </a:r>
            <a:r>
              <a:rPr lang="en-US" b="1">
                <a:solidFill>
                  <a:prstClr val="black"/>
                </a:solidFill>
                <a:latin typeface="Segoe"/>
                <a:ea typeface="ＭＳ ゴシック"/>
              </a:rPr>
              <a:t>CLOSE</a:t>
            </a:r>
            <a:r>
              <a:rPr lang="en-US">
                <a:solidFill>
                  <a:prstClr val="black"/>
                </a:solidFill>
                <a:latin typeface="Segoe"/>
                <a:ea typeface="ＭＳ ゴシック"/>
              </a:rPr>
              <a:t> the file.</a:t>
            </a:r>
          </a:p>
          <a:p>
            <a:pPr lvl="0"/>
            <a:r>
              <a:rPr lang="en-US" b="1">
                <a:latin typeface="Segoe"/>
                <a:ea typeface="ＭＳ ゴシック"/>
              </a:rPr>
              <a:t>PAUSE. LEAVE</a:t>
            </a:r>
            <a:r>
              <a:rPr lang="en-US">
                <a:latin typeface="Segoe"/>
                <a:ea typeface="ＭＳ ゴシック"/>
              </a:rPr>
              <a:t> Word open for the next exercise.</a:t>
            </a:r>
          </a:p>
          <a:p>
            <a:pPr lvl="1" rtl="0"/>
            <a:endParaRPr lang="en-US" b="0" i="1"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58</a:t>
            </a:fld>
            <a:endParaRPr lang="en-US" dirty="0"/>
          </a:p>
        </p:txBody>
      </p:sp>
      <p:pic>
        <p:nvPicPr>
          <p:cNvPr id="7" name="Picture 6" descr="Screen shot 2013-08-04 at 6.18.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09800"/>
            <a:ext cx="682017" cy="287165"/>
          </a:xfrm>
          <a:prstGeom prst="rect">
            <a:avLst/>
          </a:prstGeom>
        </p:spPr>
      </p:pic>
    </p:spTree>
    <p:extLst>
      <p:ext uri="{BB962C8B-B14F-4D97-AF65-F5344CB8AC3E}">
        <p14:creationId xmlns:p14="http://schemas.microsoft.com/office/powerpoint/2010/main" val="38635676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Creating and Formatting a Bulleted List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Bulleted lists are an effective way to format lists of items that don’t have to appear in any specific order. (Use numbered lists for items in a set order.) </a:t>
            </a:r>
          </a:p>
          <a:p>
            <a:pPr lvl="0" rtl="0"/>
            <a:r>
              <a:rPr lang="en-US" b="0" i="0" u="none" strike="noStrike" baseline="0" smtClean="0">
                <a:latin typeface="Segoe"/>
                <a:ea typeface="ＭＳ ゴシック"/>
              </a:rPr>
              <a:t>Items in a bulleted list are marked by small icons—dots, diamonds, and so on. </a:t>
            </a:r>
          </a:p>
          <a:p>
            <a:pPr lvl="0" rtl="0"/>
            <a:r>
              <a:rPr lang="en-US" b="0" i="0" u="none" strike="noStrike" baseline="0" smtClean="0">
                <a:latin typeface="Segoe"/>
                <a:ea typeface="ＭＳ ゴシック"/>
              </a:rPr>
              <a:t>You can create bulleted lists from scratch, change existing lines of text into a bulleted list, choose from a number of bullet styles, create levels within a bulleted list, and insert a symbol or picture as a bullet.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59</a:t>
            </a:fld>
            <a:endParaRPr lang="en-US" dirty="0"/>
          </a:p>
        </p:txBody>
      </p:sp>
    </p:spTree>
    <p:extLst>
      <p:ext uri="{BB962C8B-B14F-4D97-AF65-F5344CB8AC3E}">
        <p14:creationId xmlns:p14="http://schemas.microsoft.com/office/powerpoint/2010/main" val="922856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Indents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A </a:t>
            </a:r>
            <a:r>
              <a:rPr lang="en-US" b="1" i="1" u="none" strike="noStrike" baseline="0" smtClean="0">
                <a:latin typeface="Segoe"/>
                <a:ea typeface="ＭＳ ゴシック"/>
              </a:rPr>
              <a:t>negative indent </a:t>
            </a:r>
            <a:r>
              <a:rPr lang="en-US" b="0" i="0" u="none" strike="noStrike" baseline="0" smtClean="0">
                <a:latin typeface="Segoe"/>
                <a:ea typeface="ＭＳ ゴシック"/>
              </a:rPr>
              <a:t>extends paragraph text into the left margin. You can indent paragraphs from the left margin, the right margin, or both, and you can set the sizes of indents using Word’s paragraph-formatting tools. You can also drag the markers on the ruler to set indents. </a:t>
            </a:r>
          </a:p>
          <a:p>
            <a:pPr lvl="0" rtl="0"/>
            <a:r>
              <a:rPr lang="en-US" b="0" i="0" u="none" strike="noStrike" baseline="0" smtClean="0">
                <a:latin typeface="Segoe"/>
                <a:ea typeface="ＭＳ ゴシック"/>
              </a:rPr>
              <a:t>The table below shows the various indent markers as they appear on the ruler.</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table04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4027090"/>
            <a:ext cx="5838678" cy="2145110"/>
          </a:xfrm>
          <a:prstGeom prst="rect">
            <a:avLst/>
          </a:prstGeom>
        </p:spPr>
      </p:pic>
    </p:spTree>
    <p:extLst>
      <p:ext uri="{BB962C8B-B14F-4D97-AF65-F5344CB8AC3E}">
        <p14:creationId xmlns:p14="http://schemas.microsoft.com/office/powerpoint/2010/main" val="3968278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Bulleted List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OPEN</a:t>
            </a:r>
            <a:r>
              <a:rPr lang="en-US" b="0" i="0" u="none" strike="noStrike" baseline="0" smtClean="0">
                <a:latin typeface="Segoe"/>
                <a:ea typeface="ＭＳ ゴシック"/>
              </a:rPr>
              <a:t> </a:t>
            </a:r>
            <a:r>
              <a:rPr lang="en-US" b="1" i="1" u="none" strike="noStrike" baseline="0" smtClean="0">
                <a:latin typeface="Segoe"/>
                <a:ea typeface="ＭＳ ゴシック"/>
              </a:rPr>
              <a:t>Alarm</a:t>
            </a:r>
            <a:r>
              <a:rPr lang="en-US" b="0" i="0" u="none" strike="noStrike" baseline="0" smtClean="0">
                <a:latin typeface="Segoe"/>
                <a:ea typeface="ＭＳ ゴシック"/>
              </a:rPr>
              <a:t> from the data files for this lesson.</a:t>
            </a:r>
          </a:p>
          <a:p>
            <a:pPr lvl="1" rtl="0"/>
            <a:r>
              <a:rPr lang="en-US" b="0" i="0" u="none" strike="noStrike" baseline="0" smtClean="0">
                <a:solidFill>
                  <a:prstClr val="black"/>
                </a:solidFill>
                <a:latin typeface="Segoe"/>
                <a:ea typeface="ＭＳ ゴシック"/>
              </a:rPr>
              <a:t>Select the two paragraphs below the phrase </a:t>
            </a:r>
            <a:r>
              <a:rPr lang="en-US" b="0" i="1" u="none" strike="noStrike" baseline="0" smtClean="0">
                <a:solidFill>
                  <a:prstClr val="black"/>
                </a:solidFill>
                <a:latin typeface="Segoe"/>
                <a:ea typeface="ＭＳ ゴシック"/>
              </a:rPr>
              <a:t>Please keep in mind:</a:t>
            </a:r>
            <a:r>
              <a:rPr lang="en-US" b="0" i="1"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On the Home tab, in the Paragraph group, click the </a:t>
            </a:r>
            <a:r>
              <a:rPr lang="en-US" b="1" i="0" u="none" strike="noStrike" baseline="0" smtClean="0">
                <a:solidFill>
                  <a:prstClr val="black"/>
                </a:solidFill>
                <a:latin typeface="Segoe"/>
                <a:ea typeface="ＭＳ ゴシック"/>
              </a:rPr>
              <a:t/>
            </a:r>
            <a:br>
              <a:rPr lang="en-US" b="1" i="0" u="none" strike="noStrike" baseline="0" smtClean="0">
                <a:solidFill>
                  <a:prstClr val="black"/>
                </a:solidFill>
                <a:latin typeface="Segoe"/>
                <a:ea typeface="ＭＳ ゴシック"/>
              </a:rPr>
            </a:br>
            <a:r>
              <a:rPr lang="en-US" b="1" i="0" u="none" strike="noStrike" baseline="0" smtClean="0">
                <a:solidFill>
                  <a:prstClr val="black"/>
                </a:solidFill>
                <a:latin typeface="Segoe"/>
                <a:ea typeface="ＭＳ ゴシック"/>
              </a:rPr>
              <a:t>     </a:t>
            </a:r>
            <a:r>
              <a:rPr lang="en-US" b="1" i="0" u="none" strike="noStrike"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button. Notice that solid circles appear before the selected paragraph.</a:t>
            </a:r>
          </a:p>
          <a:p>
            <a:pPr lvl="1" rtl="0"/>
            <a:r>
              <a:rPr lang="en-US" b="0" i="0" u="none" strike="noStrike" baseline="0" smtClean="0">
                <a:solidFill>
                  <a:prstClr val="black"/>
                </a:solidFill>
                <a:latin typeface="Segoe"/>
                <a:ea typeface="ＭＳ ゴシック"/>
              </a:rPr>
              <a:t>Place the insertion point at the end of the second bulleted sentence.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60</a:t>
            </a:fld>
            <a:endParaRPr lang="en-US" dirty="0"/>
          </a:p>
        </p:txBody>
      </p:sp>
      <p:pic>
        <p:nvPicPr>
          <p:cNvPr id="7" name="Picture 6" descr="Screen shot 2013-08-04 at 6.19.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971800"/>
            <a:ext cx="458544" cy="308331"/>
          </a:xfrm>
          <a:prstGeom prst="rect">
            <a:avLst/>
          </a:prstGeom>
        </p:spPr>
      </p:pic>
    </p:spTree>
    <p:extLst>
      <p:ext uri="{BB962C8B-B14F-4D97-AF65-F5344CB8AC3E}">
        <p14:creationId xmlns:p14="http://schemas.microsoft.com/office/powerpoint/2010/main" val="15768542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Bulleted List</a:t>
            </a:r>
          </a:p>
        </p:txBody>
      </p:sp>
      <p:sp>
        <p:nvSpPr>
          <p:cNvPr id="3" name="Text Placeholder 2"/>
          <p:cNvSpPr>
            <a:spLocks noGrp="1"/>
          </p:cNvSpPr>
          <p:nvPr>
            <p:ph type="body" idx="1"/>
          </p:nvPr>
        </p:nvSpPr>
        <p:spPr/>
        <p:txBody>
          <a:bodyPr/>
          <a:lstStyle/>
          <a:p>
            <a:pPr lvl="1" rtl="0"/>
            <a:r>
              <a:rPr lang="en-US" b="0" i="0" u="none" strike="noStrike" baseline="0" smtClean="0">
                <a:solidFill>
                  <a:srgbClr val="000000"/>
                </a:solidFill>
                <a:latin typeface="Segoe"/>
                <a:ea typeface="ＭＳ ゴシック"/>
              </a:rPr>
              <a:t>Press </a:t>
            </a:r>
            <a:r>
              <a:rPr lang="en-US" b="1" i="0" u="none" strike="noStrike" baseline="0" smtClean="0">
                <a:solidFill>
                  <a:srgbClr val="000000"/>
                </a:solidFill>
                <a:latin typeface="Segoe"/>
                <a:ea typeface="ＭＳ ゴシック"/>
              </a:rPr>
              <a:t>Enter</a:t>
            </a:r>
            <a:r>
              <a:rPr lang="en-US" b="0" i="0" u="none" strike="noStrike" baseline="0" smtClean="0">
                <a:solidFill>
                  <a:srgbClr val="000000"/>
                </a:solidFill>
                <a:latin typeface="Segoe"/>
                <a:ea typeface="ＭＳ ゴシック"/>
              </a:rPr>
              <a:t>. Word automatically continues the bulleted list by supplying the next bulleted line.</a:t>
            </a:r>
          </a:p>
          <a:p>
            <a:pPr lvl="1" rtl="0"/>
            <a:r>
              <a:rPr lang="en-US" b="0" i="0" u="none" strike="noStrike" baseline="0" smtClean="0">
                <a:solidFill>
                  <a:prstClr val="black"/>
                </a:solidFill>
                <a:latin typeface="Segoe"/>
                <a:ea typeface="ＭＳ ゴシック"/>
              </a:rPr>
              <a:t>Beside the new bullet, type </a:t>
            </a:r>
            <a:r>
              <a:rPr lang="en-US" b="1" i="0" u="none" strike="noStrike" baseline="0" smtClean="0">
                <a:solidFill>
                  <a:prstClr val="black"/>
                </a:solidFill>
                <a:latin typeface="Segoe"/>
                <a:ea typeface="ＭＳ ゴシック"/>
              </a:rPr>
              <a:t>If you do not know your four-digit code and password, please get it from the HR department</a:t>
            </a:r>
            <a:r>
              <a:rPr lang="en-US" b="0" i="0" u="none" strike="noStrike" baseline="0" smtClean="0">
                <a:solidFill>
                  <a:prstClr val="black"/>
                </a:solidFill>
                <a:latin typeface="Times New Roman"/>
                <a:ea typeface="ＭＳ ゴシック"/>
              </a:rPr>
              <a:t>.</a:t>
            </a:r>
          </a:p>
          <a:p>
            <a:pPr lvl="1" rtl="0"/>
            <a:r>
              <a:rPr lang="en-US"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B&amp;B Alarm</a:t>
            </a:r>
            <a:r>
              <a:rPr lang="en-US" b="0" i="0" u="none" strike="noStrike" baseline="0" smtClean="0">
                <a:solidFill>
                  <a:prstClr val="black"/>
                </a:solidFill>
                <a:latin typeface="Segoe"/>
                <a:ea typeface="ＭＳ ゴシック"/>
              </a:rPr>
              <a:t> in the lesson folder on your flash drive.</a:t>
            </a:r>
          </a:p>
          <a:p>
            <a:pPr lvl="0" rtl="0"/>
            <a:r>
              <a:rPr lang="en-US" b="1" i="0" u="none" strike="noStrike" baseline="0" smtClean="0">
                <a:latin typeface="Segoe"/>
                <a:ea typeface="ＭＳ ゴシック"/>
              </a:rPr>
              <a:t>PAUSE. LEAVE </a:t>
            </a:r>
            <a:r>
              <a:rPr lang="en-US" b="0" i="0" u="none" strike="noStrike" baseline="0" smtClean="0">
                <a:latin typeface="Segoe"/>
                <a:ea typeface="ＭＳ ゴシック"/>
              </a:rPr>
              <a:t>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61</a:t>
            </a:fld>
            <a:endParaRPr lang="en-US" dirty="0"/>
          </a:p>
        </p:txBody>
      </p:sp>
    </p:spTree>
    <p:extLst>
      <p:ext uri="{BB962C8B-B14F-4D97-AF65-F5344CB8AC3E}">
        <p14:creationId xmlns:p14="http://schemas.microsoft.com/office/powerpoint/2010/main" val="17720583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Bulleted List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Select the entire bulleted list.</a:t>
            </a:r>
          </a:p>
          <a:p>
            <a:pPr lvl="1" rtl="0"/>
            <a:r>
              <a:rPr lang="en-US" b="0" i="0" u="none" strike="noStrike" baseline="0" smtClean="0">
                <a:solidFill>
                  <a:srgbClr val="000000"/>
                </a:solidFill>
                <a:latin typeface="Segoe"/>
                <a:ea typeface="ＭＳ ゴシック"/>
              </a:rPr>
              <a:t>To change the format of the bulleted list, click the drop-down arrow next to the Bullets button to display the menu shown below. The bulleted items might not match your screen.</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62</a:t>
            </a:fld>
            <a:endParaRPr lang="en-US" dirty="0"/>
          </a:p>
        </p:txBody>
      </p:sp>
      <p:pic>
        <p:nvPicPr>
          <p:cNvPr id="7" name="Picture 6" descr="04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733800"/>
            <a:ext cx="4790542" cy="2523412"/>
          </a:xfrm>
          <a:prstGeom prst="rect">
            <a:avLst/>
          </a:prstGeom>
        </p:spPr>
      </p:pic>
    </p:spTree>
    <p:extLst>
      <p:ext uri="{BB962C8B-B14F-4D97-AF65-F5344CB8AC3E}">
        <p14:creationId xmlns:p14="http://schemas.microsoft.com/office/powerpoint/2010/main" val="941870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Bulleted List</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Click the hollow circle in the Bullet Library.</a:t>
            </a:r>
          </a:p>
          <a:p>
            <a:pPr lvl="1" rtl="0">
              <a:buAutoNum type="arabicPeriod" startAt="3"/>
            </a:pP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B&amp;B Alarm with Hollow Bullets</a:t>
            </a:r>
            <a:r>
              <a:rPr lang="en-US" b="0" i="0" u="none" strike="noStrike" baseline="0" smtClean="0">
                <a:solidFill>
                  <a:prstClr val="black"/>
                </a:solidFill>
                <a:latin typeface="Segoe"/>
                <a:ea typeface="ＭＳ ゴシック"/>
              </a:rPr>
              <a:t> in the less</a:t>
            </a:r>
            <a:r>
              <a:rPr lang="en-US" b="0" i="0" u="none" strike="noStrike" baseline="0" smtClean="0">
                <a:solidFill>
                  <a:srgbClr val="000000"/>
                </a:solidFill>
                <a:latin typeface="Segoe"/>
                <a:ea typeface="ＭＳ ゴシック"/>
              </a:rPr>
              <a:t>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63</a:t>
            </a:fld>
            <a:endParaRPr lang="en-US" dirty="0"/>
          </a:p>
        </p:txBody>
      </p:sp>
    </p:spTree>
    <p:extLst>
      <p:ext uri="{BB962C8B-B14F-4D97-AF65-F5344CB8AC3E}">
        <p14:creationId xmlns:p14="http://schemas.microsoft.com/office/powerpoint/2010/main" val="29040126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Bullet Levels List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Adding an unordered list such as bullets appears with no rank over the others. Changing the bullet level list can change the appearance of the bullet and indentation.</a:t>
            </a:r>
          </a:p>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Place the insertion point in the second bulleted item.</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64</a:t>
            </a:fld>
            <a:endParaRPr lang="en-US" dirty="0"/>
          </a:p>
        </p:txBody>
      </p:sp>
    </p:spTree>
    <p:extLst>
      <p:ext uri="{BB962C8B-B14F-4D97-AF65-F5344CB8AC3E}">
        <p14:creationId xmlns:p14="http://schemas.microsoft.com/office/powerpoint/2010/main" val="41558779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Bullet Levels List</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solidFill>
                  <a:prstClr val="black"/>
                </a:solidFill>
                <a:latin typeface="Segoe"/>
                <a:ea typeface="ＭＳ ゴシック"/>
              </a:rPr>
              <a:t>Click the drop-down arrow next to the Bullets button, point to </a:t>
            </a:r>
            <a:r>
              <a:rPr lang="en-US" b="1" i="0" u="none" strike="noStrike" baseline="0" smtClean="0">
                <a:solidFill>
                  <a:prstClr val="black"/>
                </a:solidFill>
                <a:latin typeface="Segoe"/>
                <a:ea typeface="ＭＳ ゴシック"/>
              </a:rPr>
              <a:t>Change List Level</a:t>
            </a:r>
            <a:r>
              <a:rPr lang="en-US" b="0" i="0" u="none" strike="noStrike" baseline="0" smtClean="0">
                <a:solidFill>
                  <a:prstClr val="black"/>
                </a:solidFill>
                <a:latin typeface="Segoe"/>
                <a:ea typeface="ＭＳ ゴシック"/>
              </a:rPr>
              <a:t>, and note the levels that appear (see below). When you point to the Level List, a ScreenTip appears displaying the level.</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65</a:t>
            </a:fld>
            <a:endParaRPr lang="en-US" dirty="0"/>
          </a:p>
        </p:txBody>
      </p:sp>
      <p:pic>
        <p:nvPicPr>
          <p:cNvPr id="7" name="Picture 6" descr="0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729" y="3027219"/>
            <a:ext cx="5660438" cy="3032376"/>
          </a:xfrm>
          <a:prstGeom prst="rect">
            <a:avLst/>
          </a:prstGeom>
        </p:spPr>
      </p:pic>
    </p:spTree>
    <p:extLst>
      <p:ext uri="{BB962C8B-B14F-4D97-AF65-F5344CB8AC3E}">
        <p14:creationId xmlns:p14="http://schemas.microsoft.com/office/powerpoint/2010/main" val="21535063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Bullet Levels List</a:t>
            </a:r>
          </a:p>
        </p:txBody>
      </p:sp>
      <p:sp>
        <p:nvSpPr>
          <p:cNvPr id="3" name="Text Placeholder 2"/>
          <p:cNvSpPr>
            <a:spLocks noGrp="1"/>
          </p:cNvSpPr>
          <p:nvPr>
            <p:ph type="body" idx="1"/>
          </p:nvPr>
        </p:nvSpPr>
        <p:spPr/>
        <p:txBody>
          <a:bodyPr/>
          <a:lstStyle/>
          <a:p>
            <a:pPr lvl="1">
              <a:buFont typeface="+mj-lt"/>
              <a:buAutoNum type="arabicPeriod" startAt="3"/>
            </a:pPr>
            <a:r>
              <a:rPr lang="en-US">
                <a:solidFill>
                  <a:prstClr val="black"/>
                </a:solidFill>
                <a:latin typeface="Segoe"/>
                <a:ea typeface="ＭＳ ゴシック"/>
              </a:rPr>
              <a:t>Click to select </a:t>
            </a:r>
            <a:r>
              <a:rPr lang="en-US" b="1">
                <a:solidFill>
                  <a:prstClr val="black"/>
                </a:solidFill>
                <a:latin typeface="Segoe"/>
                <a:ea typeface="ＭＳ ゴシック"/>
              </a:rPr>
              <a:t>Level 2</a:t>
            </a:r>
            <a:r>
              <a:rPr lang="en-US">
                <a:solidFill>
                  <a:prstClr val="black"/>
                </a:solidFill>
                <a:latin typeface="Segoe"/>
                <a:ea typeface="ＭＳ ゴシック"/>
              </a:rPr>
              <a:t>. The bullet item is demoted from Level 1 to Level 2. When levels are increased or decreased, the indentation is changed—see the markers on the rulers.</a:t>
            </a:r>
          </a:p>
          <a:p>
            <a:pPr lvl="1" rtl="0">
              <a:buAutoNum type="arabicPeriod" startAt="3"/>
            </a:pPr>
            <a:r>
              <a:rPr lang="en-US" b="0" i="0" u="none" strike="noStrike" baseline="0" smtClean="0">
                <a:solidFill>
                  <a:prstClr val="black"/>
                </a:solidFill>
                <a:latin typeface="Segoe"/>
                <a:ea typeface="ＭＳ ゴシック"/>
              </a:rPr>
              <a:t>Place the insertion point in the third bulleted item.</a:t>
            </a:r>
          </a:p>
          <a:p>
            <a:pPr lvl="1" rtl="0">
              <a:buAutoNum type="arabicPeriod" startAt="3"/>
            </a:pPr>
            <a:r>
              <a:rPr lang="en-US" b="0" i="0" u="none" strike="noStrike" baseline="0" smtClean="0">
                <a:solidFill>
                  <a:prstClr val="black"/>
                </a:solidFill>
                <a:latin typeface="Segoe"/>
                <a:ea typeface="ＭＳ ゴシック"/>
              </a:rPr>
              <a:t>Click the drop-down arrow next to the Bullets button, and then point to </a:t>
            </a:r>
            <a:r>
              <a:rPr lang="en-US" b="1" i="0" u="none" strike="noStrike" baseline="0" smtClean="0">
                <a:solidFill>
                  <a:prstClr val="black"/>
                </a:solidFill>
                <a:latin typeface="Segoe"/>
                <a:ea typeface="ＭＳ ゴシック"/>
              </a:rPr>
              <a:t>Change List Level</a:t>
            </a:r>
            <a:r>
              <a:rPr lang="en-US" b="0" i="0" u="none" strike="noStrike" baseline="0" smtClean="0">
                <a:solidFill>
                  <a:prstClr val="black"/>
                </a:solidFill>
                <a:latin typeface="Segoe"/>
                <a:ea typeface="ＭＳ ゴシック"/>
              </a:rPr>
              <a:t> to produce a menu of list-level options.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66</a:t>
            </a:fld>
            <a:endParaRPr lang="en-US" dirty="0"/>
          </a:p>
        </p:txBody>
      </p:sp>
    </p:spTree>
    <p:extLst>
      <p:ext uri="{BB962C8B-B14F-4D97-AF65-F5344CB8AC3E}">
        <p14:creationId xmlns:p14="http://schemas.microsoft.com/office/powerpoint/2010/main" val="2426505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buFont typeface="+mj-lt"/>
              <a:buAutoNum type="arabicPeriod" startAt="6"/>
            </a:pPr>
            <a:r>
              <a:rPr lang="en-US">
                <a:solidFill>
                  <a:prstClr val="black"/>
                </a:solidFill>
                <a:latin typeface="Segoe"/>
                <a:ea typeface="ＭＳ ゴシック"/>
              </a:rPr>
              <a:t>Click to select </a:t>
            </a:r>
            <a:r>
              <a:rPr lang="en-US" b="1">
                <a:solidFill>
                  <a:prstClr val="black"/>
                </a:solidFill>
                <a:latin typeface="Segoe"/>
                <a:ea typeface="ＭＳ ゴシック"/>
              </a:rPr>
              <a:t>Level 3</a:t>
            </a:r>
            <a:r>
              <a:rPr lang="en-US">
                <a:solidFill>
                  <a:prstClr val="black"/>
                </a:solidFill>
                <a:latin typeface="Segoe"/>
                <a:ea typeface="ＭＳ ゴシック"/>
              </a:rPr>
              <a:t>. Your document should look similar to the one </a:t>
            </a:r>
            <a:r>
              <a:rPr lang="en-US" smtClean="0">
                <a:solidFill>
                  <a:prstClr val="black"/>
                </a:solidFill>
                <a:latin typeface="Segoe"/>
                <a:ea typeface="ＭＳ ゴシック"/>
              </a:rPr>
              <a:t>shown below.</a:t>
            </a:r>
            <a:endParaRPr lang="en-US">
              <a:solidFill>
                <a:prstClr val="black"/>
              </a:solidFill>
              <a:latin typeface="Segoe"/>
              <a:ea typeface="ＭＳ ゴシック"/>
            </a:endParaRPr>
          </a:p>
          <a:p>
            <a:pPr lvl="1">
              <a:buAutoNum type="arabicPeriod" startAt="6"/>
            </a:pPr>
            <a:r>
              <a:rPr lang="en-US" smtClean="0">
                <a:solidFill>
                  <a:prstClr val="black"/>
                </a:solidFill>
                <a:latin typeface="Segoe"/>
                <a:ea typeface="ＭＳ ゴシック"/>
              </a:rPr>
              <a:t> </a:t>
            </a:r>
            <a:r>
              <a:rPr lang="en-US" b="1" smtClean="0">
                <a:solidFill>
                  <a:prstClr val="black"/>
                </a:solidFill>
                <a:latin typeface="Segoe"/>
                <a:ea typeface="ＭＳ ゴシック"/>
              </a:rPr>
              <a:t>SAVE</a:t>
            </a:r>
            <a:r>
              <a:rPr lang="en-US" smtClean="0">
                <a:solidFill>
                  <a:prstClr val="black"/>
                </a:solidFill>
                <a:latin typeface="Segoe"/>
                <a:ea typeface="ＭＳ ゴシック"/>
              </a:rPr>
              <a:t> </a:t>
            </a:r>
            <a:r>
              <a:rPr lang="en-US">
                <a:solidFill>
                  <a:prstClr val="black"/>
                </a:solidFill>
                <a:latin typeface="Segoe"/>
                <a:ea typeface="ＭＳ ゴシック"/>
              </a:rPr>
              <a:t>the document as </a:t>
            </a:r>
            <a:r>
              <a:rPr lang="en-US" b="1" i="1">
                <a:solidFill>
                  <a:prstClr val="black"/>
                </a:solidFill>
                <a:latin typeface="Segoe"/>
                <a:ea typeface="ＭＳ ゴシック"/>
              </a:rPr>
              <a:t>B&amp;B Alarm with Bullet Levels</a:t>
            </a:r>
            <a:r>
              <a:rPr lang="en-US">
                <a:solidFill>
                  <a:prstClr val="black"/>
                </a:solidFill>
                <a:latin typeface="Segoe"/>
                <a:ea typeface="ＭＳ ゴシック"/>
              </a:rPr>
              <a:t> in the lesson folder on your flash drive.</a:t>
            </a: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67</a:t>
            </a:fld>
            <a:endParaRPr lang="en-US" dirty="0"/>
          </a:p>
        </p:txBody>
      </p:sp>
      <p:pic>
        <p:nvPicPr>
          <p:cNvPr id="7" name="Picture 6" descr="04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665" y="3104958"/>
            <a:ext cx="5029471" cy="2957000"/>
          </a:xfrm>
          <a:prstGeom prst="rect">
            <a:avLst/>
          </a:prstGeom>
        </p:spPr>
      </p:pic>
    </p:spTree>
    <p:extLst>
      <p:ext uri="{BB962C8B-B14F-4D97-AF65-F5344CB8AC3E}">
        <p14:creationId xmlns:p14="http://schemas.microsoft.com/office/powerpoint/2010/main" val="1198418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Bullet Levels List</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prstClr val="black"/>
                </a:solidFill>
                <a:latin typeface="Segoe"/>
                <a:ea typeface="ＭＳ ゴシック"/>
              </a:rPr>
              <a:t>Select the second and third bulleted items and click the drop-down arrow next to the Bullets button. Point to </a:t>
            </a:r>
            <a:r>
              <a:rPr lang="en-US" b="1" i="0" u="none" strike="noStrike" baseline="0" smtClean="0">
                <a:solidFill>
                  <a:prstClr val="black"/>
                </a:solidFill>
                <a:latin typeface="Segoe"/>
                <a:ea typeface="ＭＳ ゴシック"/>
              </a:rPr>
              <a:t>Change List Level</a:t>
            </a:r>
            <a:r>
              <a:rPr lang="en-US" b="0" i="0" u="none" strike="noStrike" baseline="0" smtClean="0">
                <a:solidFill>
                  <a:prstClr val="black"/>
                </a:solidFill>
                <a:latin typeface="Segoe"/>
                <a:ea typeface="ＭＳ ゴシック"/>
              </a:rPr>
              <a:t> and promote the selected bullets to </a:t>
            </a:r>
            <a:r>
              <a:rPr lang="en-US" b="1" i="0" u="none" strike="noStrike" baseline="0" smtClean="0">
                <a:solidFill>
                  <a:prstClr val="black"/>
                </a:solidFill>
                <a:latin typeface="Segoe"/>
                <a:ea typeface="ＭＳ ゴシック"/>
              </a:rPr>
              <a:t>Level 1</a:t>
            </a:r>
            <a:r>
              <a:rPr lang="en-US" b="0" i="0" u="none" strike="noStrike" baseline="0" smtClean="0">
                <a:solidFill>
                  <a:prstClr val="black"/>
                </a:solidFill>
                <a:latin typeface="Segoe"/>
                <a:ea typeface="ＭＳ ゴシック"/>
              </a:rPr>
              <a:t>. The two selected items now match the first bulleted item.</a:t>
            </a:r>
          </a:p>
          <a:p>
            <a:pPr lvl="1" rtl="0">
              <a:buAutoNum type="arabicPeriod" startAt="8"/>
            </a:pPr>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Undo</a:t>
            </a:r>
            <a:r>
              <a:rPr lang="en-US" b="0" i="0" u="none" strike="noStrike" baseline="0" smtClean="0">
                <a:solidFill>
                  <a:prstClr val="black"/>
                </a:solidFill>
                <a:latin typeface="Segoe"/>
                <a:ea typeface="ＭＳ ゴシック"/>
              </a:rPr>
              <a:t> to return the bulleted items to second and third level.</a:t>
            </a:r>
          </a:p>
          <a:p>
            <a:pPr lvl="1">
              <a:buAutoNum type="arabicPeriod" startAt="8"/>
            </a:pPr>
            <a:r>
              <a:rPr lang="en-US">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with the same filename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68</a:t>
            </a:fld>
            <a:endParaRPr lang="en-US" dirty="0"/>
          </a:p>
        </p:txBody>
      </p:sp>
    </p:spTree>
    <p:extLst>
      <p:ext uri="{BB962C8B-B14F-4D97-AF65-F5344CB8AC3E}">
        <p14:creationId xmlns:p14="http://schemas.microsoft.com/office/powerpoint/2010/main" val="22564576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Special Character Symbols</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Define New Bullet dialog box provides options to change the alignment and add bullet characters, such as a symbol or a picture. </a:t>
            </a:r>
          </a:p>
          <a:p>
            <a:pPr lvl="0" rtl="0"/>
            <a:r>
              <a:rPr lang="en-US" b="0" i="0" u="none" strike="noStrike" baseline="0" smtClean="0">
                <a:latin typeface="Segoe"/>
                <a:ea typeface="ＭＳ ゴシック"/>
              </a:rPr>
              <a:t>When you click on either option, a new dialog box opens.</a:t>
            </a:r>
          </a:p>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Select the second and third bulleted items and Promote to the first level, and then select all three bulleted items.</a:t>
            </a:r>
          </a:p>
          <a:p>
            <a:pPr lvl="1"/>
            <a:r>
              <a:rPr lang="en-US">
                <a:solidFill>
                  <a:prstClr val="black"/>
                </a:solidFill>
                <a:latin typeface="Segoe"/>
                <a:ea typeface="ＭＳ ゴシック"/>
              </a:rPr>
              <a:t>Click the drop-down arrow next to the Bullets.</a:t>
            </a:r>
          </a:p>
          <a:p>
            <a:pPr lvl="1" rtl="0"/>
            <a:endParaRPr lang="en-US" b="0" i="0" u="none" strike="noStrike" baseline="0" smtClean="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69</a:t>
            </a:fld>
            <a:endParaRPr lang="en-US" dirty="0"/>
          </a:p>
        </p:txBody>
      </p:sp>
    </p:spTree>
    <p:extLst>
      <p:ext uri="{BB962C8B-B14F-4D97-AF65-F5344CB8AC3E}">
        <p14:creationId xmlns:p14="http://schemas.microsoft.com/office/powerpoint/2010/main" val="643559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First-Line Indents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GET READY. </a:t>
            </a:r>
            <a:r>
              <a:rPr lang="en-US" b="0" i="0" u="none" strike="noStrike" baseline="0" smtClean="0">
                <a:latin typeface="Segoe"/>
                <a:ea typeface="ＭＳ ゴシック"/>
              </a:rPr>
              <a:t>Before you begin these steps, be sure to launch Microsoft Word.</a:t>
            </a:r>
          </a:p>
          <a:p>
            <a:pPr lvl="1" rtl="0"/>
            <a:r>
              <a:rPr lang="en-US" b="0" i="0" u="none" strike="noStrike" baseline="0" smtClean="0">
                <a:solidFill>
                  <a:prstClr val="black"/>
                </a:solidFill>
                <a:latin typeface="Segoe"/>
                <a:ea typeface="ＭＳ ゴシック"/>
              </a:rPr>
              <a:t>Connect your flash drive to one of the USB ports on your computer.</a:t>
            </a:r>
          </a:p>
          <a:p>
            <a:pPr lvl="1" rtl="0"/>
            <a:r>
              <a:rPr lang="en-US" b="0" i="0" u="none" strike="noStrike" baseline="0" smtClean="0">
                <a:solidFill>
                  <a:prstClr val="black"/>
                </a:solidFill>
                <a:latin typeface="Segoe"/>
                <a:ea typeface="ＭＳ ゴシック"/>
              </a:rPr>
              <a:t>Click the </a:t>
            </a:r>
            <a:r>
              <a:rPr lang="en-US" b="1" i="0" u="none" strike="noStrike" baseline="0" smtClean="0">
                <a:solidFill>
                  <a:prstClr val="black"/>
                </a:solidFill>
                <a:latin typeface="Segoe"/>
                <a:ea typeface="ＭＳ ゴシック"/>
              </a:rPr>
              <a:t>File </a:t>
            </a:r>
            <a:r>
              <a:rPr lang="en-US" b="0" i="0" u="none" strike="noStrike" baseline="0" smtClean="0">
                <a:solidFill>
                  <a:prstClr val="black"/>
                </a:solidFill>
                <a:latin typeface="Segoe"/>
                <a:ea typeface="ＭＳ ゴシック"/>
              </a:rPr>
              <a:t>tab,</a:t>
            </a:r>
            <a:r>
              <a:rPr lang="en-US" b="1" i="0"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and</a:t>
            </a:r>
            <a:r>
              <a:rPr lang="en-US" b="1" i="0"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then click </a:t>
            </a:r>
            <a:r>
              <a:rPr lang="en-US" b="1" i="0" u="none" strike="noStrike" baseline="0" smtClean="0">
                <a:solidFill>
                  <a:prstClr val="black"/>
                </a:solidFill>
                <a:latin typeface="Segoe"/>
                <a:ea typeface="ＭＳ ゴシック"/>
              </a:rPr>
              <a:t>Computer</a:t>
            </a:r>
            <a:r>
              <a:rPr lang="en-US" b="0" i="0"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Click the </a:t>
            </a:r>
            <a:r>
              <a:rPr lang="en-US" b="1" i="0" u="none" strike="noStrike" baseline="0" smtClean="0">
                <a:solidFill>
                  <a:prstClr val="black"/>
                </a:solidFill>
                <a:latin typeface="Segoe"/>
                <a:ea typeface="ＭＳ ゴシック"/>
              </a:rPr>
              <a:t>Browse</a:t>
            </a:r>
            <a:r>
              <a:rPr lang="en-US" b="0" i="0" u="none" strike="noStrike" baseline="0" smtClean="0">
                <a:solidFill>
                  <a:prstClr val="black"/>
                </a:solidFill>
                <a:latin typeface="Segoe"/>
                <a:ea typeface="ＭＳ ゴシック"/>
              </a:rPr>
              <a:t> tab. Use the vertical scroll bar to scroll down and locate the data files for this lesson on your flash drive. Double-click the lesson folder to open it.</a:t>
            </a:r>
          </a:p>
          <a:p>
            <a:pPr lvl="1" rtl="0"/>
            <a:r>
              <a:rPr lang="en-US" b="0" i="0" u="none" strike="noStrike" baseline="0" smtClean="0">
                <a:solidFill>
                  <a:prstClr val="black"/>
                </a:solidFill>
                <a:latin typeface="Segoe"/>
                <a:ea typeface="ＭＳ ゴシック"/>
              </a:rPr>
              <a:t>Locate and </a:t>
            </a:r>
            <a:r>
              <a:rPr lang="en-US" b="1" i="0" u="none" strike="noStrike" baseline="0" smtClean="0">
                <a:solidFill>
                  <a:prstClr val="black"/>
                </a:solidFill>
                <a:latin typeface="Segoe"/>
                <a:ea typeface="ＭＳ ゴシック"/>
              </a:rPr>
              <a:t>OPEN </a:t>
            </a:r>
            <a:r>
              <a:rPr lang="en-US" b="0" i="0" u="none" strike="noStrike" baseline="0" smtClean="0">
                <a:solidFill>
                  <a:prstClr val="black"/>
                </a:solidFill>
                <a:latin typeface="Segoe"/>
                <a:ea typeface="ＭＳ ゴシック"/>
              </a:rPr>
              <a:t>the file named </a:t>
            </a:r>
            <a:r>
              <a:rPr lang="en-US" b="1" i="1" u="none" strike="noStrike" baseline="0" smtClean="0">
                <a:solidFill>
                  <a:prstClr val="black"/>
                </a:solidFill>
                <a:latin typeface="Segoe"/>
                <a:ea typeface="ＭＳ ゴシック"/>
              </a:rPr>
              <a:t>Books Beyond</a:t>
            </a:r>
            <a:r>
              <a:rPr lang="en-US" b="0" i="0" u="none" strike="noStrike" baseline="0" smtClean="0">
                <a:solidFill>
                  <a:prstClr val="black"/>
                </a:solidFill>
                <a:latin typeface="Times New Roman"/>
                <a:ea typeface="ＭＳ ゴシック"/>
              </a:rPr>
              <a:t>.</a:t>
            </a:r>
          </a:p>
          <a:p>
            <a:pPr lvl="1"/>
            <a:r>
              <a:rPr lang="en-US">
                <a:solidFill>
                  <a:prstClr val="black"/>
                </a:solidFill>
                <a:latin typeface="Segoe"/>
                <a:ea typeface="ＭＳ ゴシック"/>
              </a:rPr>
              <a:t>Click the </a:t>
            </a:r>
            <a:r>
              <a:rPr lang="en-US" b="1">
                <a:solidFill>
                  <a:prstClr val="black"/>
                </a:solidFill>
                <a:latin typeface="Segoe"/>
                <a:ea typeface="ＭＳ ゴシック"/>
              </a:rPr>
              <a:t>View </a:t>
            </a:r>
            <a:r>
              <a:rPr lang="en-US">
                <a:solidFill>
                  <a:prstClr val="black"/>
                </a:solidFill>
                <a:latin typeface="Segoe"/>
                <a:ea typeface="ＭＳ ゴシック"/>
              </a:rPr>
              <a:t>tab. Then,</a:t>
            </a:r>
            <a:r>
              <a:rPr lang="en-US" b="1">
                <a:solidFill>
                  <a:prstClr val="black"/>
                </a:solidFill>
                <a:latin typeface="Segoe"/>
                <a:ea typeface="ＭＳ ゴシック"/>
              </a:rPr>
              <a:t> </a:t>
            </a:r>
            <a:r>
              <a:rPr lang="en-US">
                <a:solidFill>
                  <a:prstClr val="black"/>
                </a:solidFill>
                <a:latin typeface="Segoe"/>
                <a:ea typeface="ＭＳ ゴシック"/>
              </a:rPr>
              <a:t>in the Show group, click the check box that displays the Ruler</a:t>
            </a:r>
            <a:r>
              <a:rPr lang="en-US" smtClean="0">
                <a:solidFill>
                  <a:prstClr val="black"/>
                </a:solidFill>
                <a:latin typeface="Segoe"/>
                <a:ea typeface="ＭＳ ゴシック"/>
              </a:rPr>
              <a:t>.</a:t>
            </a:r>
          </a:p>
          <a:p>
            <a:pPr lvl="1"/>
            <a:r>
              <a:rPr lang="en-US">
                <a:solidFill>
                  <a:prstClr val="black"/>
                </a:solidFill>
                <a:latin typeface="Segoe"/>
                <a:ea typeface="ＭＳ ゴシック"/>
              </a:rPr>
              <a:t>Select the paragraphs under </a:t>
            </a:r>
            <a:r>
              <a:rPr lang="en-US" i="1">
                <a:solidFill>
                  <a:prstClr val="black"/>
                </a:solidFill>
                <a:latin typeface="Segoe"/>
                <a:ea typeface="ＭＳ ゴシック"/>
              </a:rPr>
              <a:t>Acknowledgement</a:t>
            </a:r>
            <a:r>
              <a:rPr lang="en-US">
                <a:solidFill>
                  <a:prstClr val="black"/>
                </a:solidFill>
                <a:latin typeface="Times New Roman"/>
                <a:ea typeface="ＭＳ ゴシック"/>
              </a:rPr>
              <a:t>.</a:t>
            </a:r>
          </a:p>
          <a:p>
            <a:pPr lvl="1"/>
            <a:endParaRPr lang="en-US">
              <a:solidFill>
                <a:prstClr val="black"/>
              </a:solidFill>
              <a:latin typeface="Segoe"/>
              <a:ea typeface="ＭＳ ゴシック"/>
            </a:endParaRPr>
          </a:p>
          <a:p>
            <a:pPr lvl="1" rtl="0"/>
            <a:endParaRPr lang="en-US"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spTree>
    <p:extLst>
      <p:ext uri="{BB962C8B-B14F-4D97-AF65-F5344CB8AC3E}">
        <p14:creationId xmlns:p14="http://schemas.microsoft.com/office/powerpoint/2010/main" val="31632515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Special Character Symbols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prstClr val="black"/>
                </a:solidFill>
                <a:latin typeface="Segoe"/>
                <a:ea typeface="ＭＳ ゴシック"/>
              </a:rPr>
              <a:t>Click the </a:t>
            </a:r>
            <a:r>
              <a:rPr lang="en-US" b="1" i="0" u="none" strike="noStrike" baseline="0" smtClean="0">
                <a:solidFill>
                  <a:prstClr val="black"/>
                </a:solidFill>
                <a:latin typeface="Segoe"/>
                <a:ea typeface="ＭＳ ゴシック"/>
              </a:rPr>
              <a:t>Symbol </a:t>
            </a:r>
            <a:br>
              <a:rPr lang="en-US" b="1"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button in the Define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New Bullet dialog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box. The </a:t>
            </a:r>
            <a:r>
              <a:rPr lang="en-US" b="0" i="1" u="none" strike="noStrike" baseline="0" smtClean="0">
                <a:solidFill>
                  <a:prstClr val="black"/>
                </a:solidFill>
                <a:latin typeface="Segoe"/>
                <a:ea typeface="ＭＳ ゴシック"/>
              </a:rPr>
              <a:t>Symbol </a:t>
            </a:r>
            <a:br>
              <a:rPr lang="en-US" b="0" i="1"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dialog box opens,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as shown at right.</a:t>
            </a:r>
          </a:p>
          <a:p>
            <a:pPr lvl="1" rtl="0">
              <a:buAutoNum type="arabicPeriod" startAt="3"/>
            </a:pPr>
            <a:r>
              <a:rPr lang="en-US" b="0" i="0" u="none" strike="noStrike" baseline="0" smtClean="0">
                <a:solidFill>
                  <a:prstClr val="black"/>
                </a:solidFill>
                <a:latin typeface="Segoe"/>
                <a:ea typeface="ＭＳ ゴシック"/>
              </a:rPr>
              <a:t>Change the Font by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clicking the drop-</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down arrow. Scroll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down and select </a:t>
            </a:r>
            <a:r>
              <a:rPr lang="en-US" b="1" i="0" u="none" strike="noStrike" baseline="0" smtClean="0">
                <a:solidFill>
                  <a:prstClr val="black"/>
                </a:solidFill>
                <a:latin typeface="Segoe"/>
                <a:ea typeface="ＭＳ ゴシック"/>
              </a:rPr>
              <a:t>Wingdings</a:t>
            </a:r>
            <a:r>
              <a:rPr lang="en-US" b="0" i="0" u="none" strike="noStrike" baseline="0" smtClean="0">
                <a:solidFill>
                  <a:prstClr val="black"/>
                </a:solidFill>
                <a:latin typeface="Times New Roman"/>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70</a:t>
            </a:fld>
            <a:endParaRPr lang="en-US" dirty="0"/>
          </a:p>
        </p:txBody>
      </p:sp>
      <p:pic>
        <p:nvPicPr>
          <p:cNvPr id="7" name="Picture 6" descr="04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1600200"/>
            <a:ext cx="4255602" cy="2767870"/>
          </a:xfrm>
          <a:prstGeom prst="rect">
            <a:avLst/>
          </a:prstGeom>
        </p:spPr>
      </p:pic>
    </p:spTree>
    <p:extLst>
      <p:ext uri="{BB962C8B-B14F-4D97-AF65-F5344CB8AC3E}">
        <p14:creationId xmlns:p14="http://schemas.microsoft.com/office/powerpoint/2010/main" val="13968164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Special Character Symbols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prstClr val="black"/>
                </a:solidFill>
                <a:latin typeface="Segoe"/>
                <a:ea typeface="ＭＳ ゴシック"/>
              </a:rPr>
              <a:t>Select the bell in the first row, sixth column.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to close the </a:t>
            </a:r>
            <a:r>
              <a:rPr lang="en-US" b="0" i="1" u="none" strike="noStrike" baseline="0" smtClean="0">
                <a:solidFill>
                  <a:prstClr val="black"/>
                </a:solidFill>
                <a:latin typeface="Segoe"/>
                <a:ea typeface="ＭＳ ゴシック"/>
              </a:rPr>
              <a:t>Symbols</a:t>
            </a:r>
            <a:r>
              <a:rPr lang="en-US" b="0" i="0" u="none" strike="noStrike" baseline="0" smtClean="0">
                <a:solidFill>
                  <a:prstClr val="black"/>
                </a:solidFill>
                <a:latin typeface="Segoe"/>
                <a:ea typeface="ＭＳ ゴシック"/>
              </a:rPr>
              <a:t> dialog box. </a:t>
            </a:r>
          </a:p>
          <a:p>
            <a:pPr lvl="1" rtl="0">
              <a:buAutoNum type="arabicPeriod" startAt="5"/>
            </a:pPr>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to close the </a:t>
            </a:r>
            <a:r>
              <a:rPr lang="en-US" b="0" i="1" u="none" strike="noStrike" baseline="0" smtClean="0">
                <a:solidFill>
                  <a:prstClr val="black"/>
                </a:solidFill>
                <a:latin typeface="Segoe"/>
                <a:ea typeface="ＭＳ ゴシック"/>
              </a:rPr>
              <a:t>Define New Bullet</a:t>
            </a:r>
            <a:r>
              <a:rPr lang="en-US" b="0" i="0" u="none" strike="noStrike" baseline="0" smtClean="0">
                <a:solidFill>
                  <a:prstClr val="black"/>
                </a:solidFill>
                <a:latin typeface="Segoe"/>
                <a:ea typeface="ＭＳ ゴシック"/>
              </a:rPr>
              <a:t> dialog box.</a:t>
            </a:r>
          </a:p>
          <a:p>
            <a:pPr lvl="1">
              <a:buAutoNum type="arabicPeriod" startAt="5"/>
            </a:pPr>
            <a:r>
              <a:rPr lang="en-US">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B&amp;B Alarm Update</a:t>
            </a:r>
            <a:r>
              <a:rPr lang="en-US" b="0" i="0" u="none" strike="noStrike" baseline="0" smtClean="0">
                <a:solidFill>
                  <a:prstClr val="black"/>
                </a:solidFill>
                <a:latin typeface="Segoe"/>
                <a:ea typeface="ＭＳ ゴシック"/>
              </a:rPr>
              <a:t> in the lesson folder on your flash drive.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71</a:t>
            </a:fld>
            <a:endParaRPr lang="en-US" dirty="0"/>
          </a:p>
        </p:txBody>
      </p:sp>
    </p:spTree>
    <p:extLst>
      <p:ext uri="{BB962C8B-B14F-4D97-AF65-F5344CB8AC3E}">
        <p14:creationId xmlns:p14="http://schemas.microsoft.com/office/powerpoint/2010/main" val="686371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Picture Bullet</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that is open from the previous exercise.</a:t>
            </a:r>
          </a:p>
          <a:p>
            <a:pPr lvl="1" rtl="0"/>
            <a:r>
              <a:rPr lang="en-US" sz="2000" b="0" i="0" u="none" strike="noStrike" baseline="0" smtClean="0">
                <a:solidFill>
                  <a:srgbClr val="000000"/>
                </a:solidFill>
                <a:latin typeface="Segoe"/>
                <a:ea typeface="ＭＳ ゴシック"/>
              </a:rPr>
              <a:t>T</a:t>
            </a:r>
            <a:r>
              <a:rPr lang="en-US" sz="2000" b="0" i="0" u="none" strike="noStrike" baseline="0" smtClean="0">
                <a:solidFill>
                  <a:prstClr val="black"/>
                </a:solidFill>
                <a:latin typeface="Segoe"/>
                <a:ea typeface="ＭＳ ゴシック"/>
              </a:rPr>
              <a:t>he three bulleted items are still selected. Click the drop-down arrow next to the Bullets button, and click </a:t>
            </a:r>
            <a:r>
              <a:rPr lang="en-US" sz="2000" b="1" i="0" u="none" strike="noStrike" baseline="0" smtClean="0">
                <a:solidFill>
                  <a:prstClr val="black"/>
                </a:solidFill>
                <a:latin typeface="Segoe"/>
                <a:ea typeface="ＭＳ ゴシック"/>
              </a:rPr>
              <a:t>Define New Bullet</a:t>
            </a:r>
            <a:r>
              <a:rPr lang="en-US" sz="2000" b="0" i="0" u="none" strike="noStrike" baseline="0" smtClean="0">
                <a:solidFill>
                  <a:prstClr val="black"/>
                </a:solidFill>
                <a:latin typeface="Times New Roman"/>
                <a:ea typeface="ＭＳ ゴシック"/>
              </a:rPr>
              <a:t>.</a:t>
            </a:r>
          </a:p>
          <a:p>
            <a:pPr lvl="1"/>
            <a:r>
              <a:rPr lang="en-US" sz="2000">
                <a:solidFill>
                  <a:srgbClr val="000000"/>
                </a:solidFill>
                <a:latin typeface="Segoe"/>
                <a:ea typeface="ＭＳ ゴシック"/>
              </a:rPr>
              <a:t>Clic</a:t>
            </a:r>
            <a:r>
              <a:rPr lang="en-US" sz="2000">
                <a:solidFill>
                  <a:prstClr val="black"/>
                </a:solidFill>
                <a:latin typeface="Segoe"/>
                <a:ea typeface="ＭＳ ゴシック"/>
              </a:rPr>
              <a:t>k the </a:t>
            </a:r>
            <a:r>
              <a:rPr lang="en-US" sz="2000" b="1">
                <a:solidFill>
                  <a:prstClr val="black"/>
                </a:solidFill>
                <a:latin typeface="Segoe"/>
                <a:ea typeface="ＭＳ ゴシック"/>
              </a:rPr>
              <a:t>Picture </a:t>
            </a:r>
            <a:r>
              <a:rPr lang="en-US" sz="2000">
                <a:solidFill>
                  <a:prstClr val="black"/>
                </a:solidFill>
                <a:latin typeface="Segoe"/>
                <a:ea typeface="ＭＳ ゴシック"/>
              </a:rPr>
              <a:t>button in the </a:t>
            </a:r>
            <a:r>
              <a:rPr lang="en-US" sz="2000" i="1">
                <a:solidFill>
                  <a:prstClr val="black"/>
                </a:solidFill>
                <a:latin typeface="Segoe"/>
                <a:ea typeface="ＭＳ ゴシック"/>
              </a:rPr>
              <a:t>Define New Bullet</a:t>
            </a:r>
            <a:r>
              <a:rPr lang="en-US" sz="2000">
                <a:solidFill>
                  <a:prstClr val="black"/>
                </a:solidFill>
                <a:latin typeface="Segoe"/>
                <a:ea typeface="ＭＳ ゴシック"/>
              </a:rPr>
              <a:t> dialog box. The Insert Pictures location box opens, as shown </a:t>
            </a:r>
            <a:r>
              <a:rPr lang="en-US" sz="2000" smtClean="0">
                <a:solidFill>
                  <a:prstClr val="black"/>
                </a:solidFill>
                <a:latin typeface="Segoe"/>
                <a:ea typeface="ＭＳ ゴシック"/>
              </a:rPr>
              <a:t>below. </a:t>
            </a:r>
            <a:r>
              <a:rPr lang="en-US" sz="2000">
                <a:solidFill>
                  <a:prstClr val="black"/>
                </a:solidFill>
                <a:latin typeface="Segoe"/>
                <a:ea typeface="ＭＳ ゴシック"/>
              </a:rPr>
              <a:t>Microsoft has provided a new insert picture location screen where you have </a:t>
            </a:r>
            <a:r>
              <a:rPr lang="en-US" sz="2000" smtClean="0">
                <a:solidFill>
                  <a:prstClr val="black"/>
                </a:solidFill>
                <a:latin typeface="Segoe"/>
                <a:ea typeface="ＭＳ ゴシック"/>
              </a:rPr>
              <a:t>can </a:t>
            </a:r>
            <a:r>
              <a:rPr lang="en-US" sz="2000">
                <a:solidFill>
                  <a:prstClr val="black"/>
                </a:solidFill>
                <a:latin typeface="Segoe"/>
                <a:ea typeface="ＭＳ ゴシック"/>
              </a:rPr>
              <a:t>locate a picture from the Office.com location, Bing, SkyDrive, or in your computer or network.</a:t>
            </a:r>
          </a:p>
          <a:p>
            <a:pPr lvl="1" rtl="0"/>
            <a:endParaRPr lang="en-US" sz="2000"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72</a:t>
            </a:fld>
            <a:endParaRPr lang="en-US" dirty="0"/>
          </a:p>
        </p:txBody>
      </p:sp>
      <p:pic>
        <p:nvPicPr>
          <p:cNvPr id="7" name="Picture 6" descr="04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6676" y="4114800"/>
            <a:ext cx="4913728" cy="2118764"/>
          </a:xfrm>
          <a:prstGeom prst="rect">
            <a:avLst/>
          </a:prstGeom>
        </p:spPr>
      </p:pic>
    </p:spTree>
    <p:extLst>
      <p:ext uri="{BB962C8B-B14F-4D97-AF65-F5344CB8AC3E}">
        <p14:creationId xmlns:p14="http://schemas.microsoft.com/office/powerpoint/2010/main" val="3884121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Picture Bullet</a:t>
            </a:r>
          </a:p>
        </p:txBody>
      </p:sp>
      <p:sp>
        <p:nvSpPr>
          <p:cNvPr id="3" name="Text Placeholder 2"/>
          <p:cNvSpPr>
            <a:spLocks noGrp="1"/>
          </p:cNvSpPr>
          <p:nvPr>
            <p:ph type="body" idx="1"/>
          </p:nvPr>
        </p:nvSpPr>
        <p:spPr/>
        <p:txBody>
          <a:bodyPr/>
          <a:lstStyle/>
          <a:p>
            <a:pPr lvl="1" rtl="0">
              <a:buFont typeface="+mj-lt"/>
              <a:buAutoNum type="arabicPeriod" startAt="3"/>
            </a:pPr>
            <a:r>
              <a:rPr lang="en-US" sz="2100" b="0" i="0" u="none" strike="noStrike" baseline="0" smtClean="0">
                <a:solidFill>
                  <a:prstClr val="black"/>
                </a:solidFill>
                <a:latin typeface="Segoe"/>
                <a:ea typeface="ＭＳ ゴシック"/>
              </a:rPr>
              <a:t>Type </a:t>
            </a:r>
            <a:r>
              <a:rPr lang="en-US" sz="2100" b="1" i="0" u="none" strike="noStrike" baseline="0" smtClean="0">
                <a:solidFill>
                  <a:prstClr val="black"/>
                </a:solidFill>
                <a:latin typeface="Segoe"/>
                <a:ea typeface="ＭＳ ゴシック"/>
              </a:rPr>
              <a:t>alarms</a:t>
            </a:r>
            <a:r>
              <a:rPr lang="en-US" sz="2100" b="0" i="0" u="none" strike="noStrike" baseline="0" smtClean="0">
                <a:solidFill>
                  <a:prstClr val="black"/>
                </a:solidFill>
                <a:latin typeface="Segoe"/>
                <a:ea typeface="ＭＳ ゴシック"/>
              </a:rPr>
              <a:t> in the Office.com Clip Art search box, and then click the magnifier to begin search.</a:t>
            </a:r>
          </a:p>
          <a:p>
            <a:pPr lvl="1">
              <a:buFont typeface="+mj-lt"/>
              <a:buAutoNum type="arabicPeriod" startAt="3"/>
            </a:pPr>
            <a:r>
              <a:rPr lang="en-US" sz="2100">
                <a:solidFill>
                  <a:prstClr val="black"/>
                </a:solidFill>
                <a:latin typeface="Segoe"/>
                <a:ea typeface="ＭＳ ゴシック"/>
              </a:rPr>
              <a:t>Select the </a:t>
            </a:r>
            <a:r>
              <a:rPr lang="en-US" sz="2100" b="1">
                <a:solidFill>
                  <a:prstClr val="black"/>
                </a:solidFill>
                <a:latin typeface="Segoe"/>
                <a:ea typeface="ＭＳ ゴシック"/>
              </a:rPr>
              <a:t>Close</a:t>
            </a:r>
            <a:r>
              <a:rPr lang="en-US" sz="2100">
                <a:solidFill>
                  <a:prstClr val="black"/>
                </a:solidFill>
                <a:latin typeface="Times New Roman"/>
                <a:ea typeface="ＭＳ ゴシック"/>
              </a:rPr>
              <a:t>-</a:t>
            </a:r>
            <a:r>
              <a:rPr lang="en-US" sz="2100" b="1">
                <a:solidFill>
                  <a:prstClr val="black"/>
                </a:solidFill>
                <a:latin typeface="Segoe"/>
                <a:ea typeface="ＭＳ ゴシック"/>
              </a:rPr>
              <a:t>up Hand configuring alarm system</a:t>
            </a:r>
            <a:r>
              <a:rPr lang="en-US" sz="2100">
                <a:solidFill>
                  <a:prstClr val="black"/>
                </a:solidFill>
                <a:latin typeface="Segoe"/>
                <a:ea typeface="ＭＳ ゴシック"/>
              </a:rPr>
              <a:t> image as </a:t>
            </a:r>
            <a:r>
              <a:rPr lang="en-US" sz="2100" smtClean="0">
                <a:solidFill>
                  <a:prstClr val="black"/>
                </a:solidFill>
                <a:latin typeface="Segoe"/>
                <a:ea typeface="ＭＳ ゴシック"/>
              </a:rPr>
              <a:t>shownbelow. </a:t>
            </a:r>
            <a:r>
              <a:rPr lang="en-US" sz="2100">
                <a:solidFill>
                  <a:prstClr val="black"/>
                </a:solidFill>
                <a:latin typeface="Segoe"/>
                <a:ea typeface="ＭＳ ゴシック"/>
              </a:rPr>
              <a:t>The image is surrounded by a border.</a:t>
            </a:r>
          </a:p>
          <a:p>
            <a:pPr lvl="1" rtl="0">
              <a:buFont typeface="+mj-lt"/>
              <a:buAutoNum type="arabicPeriod" startAt="3"/>
            </a:pPr>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73</a:t>
            </a:fld>
            <a:endParaRPr lang="en-US" dirty="0"/>
          </a:p>
        </p:txBody>
      </p:sp>
      <p:pic>
        <p:nvPicPr>
          <p:cNvPr id="7" name="Picture 6" descr="Screen shot 2013-08-04 at 12.24.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9761" y="3053068"/>
            <a:ext cx="4864478" cy="3077528"/>
          </a:xfrm>
          <a:prstGeom prst="rect">
            <a:avLst/>
          </a:prstGeom>
        </p:spPr>
      </p:pic>
    </p:spTree>
    <p:extLst>
      <p:ext uri="{BB962C8B-B14F-4D97-AF65-F5344CB8AC3E}">
        <p14:creationId xmlns:p14="http://schemas.microsoft.com/office/powerpoint/2010/main" val="2786185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Insert a Picture Bullet</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Insert</a:t>
            </a:r>
            <a:r>
              <a:rPr lang="en-US" b="0" i="0" u="none" strike="noStrike" baseline="0" smtClean="0">
                <a:solidFill>
                  <a:prstClr val="black"/>
                </a:solidFill>
                <a:latin typeface="Segoe"/>
                <a:ea typeface="ＭＳ ゴシック"/>
              </a:rPr>
              <a:t> to begin downloading the image to your document.</a:t>
            </a:r>
          </a:p>
          <a:p>
            <a:pPr lvl="1" rtl="0">
              <a:buAutoNum type="arabicPeriod" startAt="5"/>
            </a:pPr>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to close the </a:t>
            </a:r>
            <a:r>
              <a:rPr lang="en-US" b="0" i="1" u="none" strike="noStrike" baseline="0" smtClean="0">
                <a:solidFill>
                  <a:prstClr val="black"/>
                </a:solidFill>
                <a:latin typeface="Segoe"/>
                <a:ea typeface="ＭＳ ゴシック"/>
              </a:rPr>
              <a:t>Define New Bullet</a:t>
            </a:r>
            <a:r>
              <a:rPr lang="en-US" b="0" i="0" u="none" strike="noStrike" baseline="0" smtClean="0">
                <a:solidFill>
                  <a:prstClr val="black"/>
                </a:solidFill>
                <a:latin typeface="Segoe"/>
                <a:ea typeface="ＭＳ ゴシック"/>
              </a:rPr>
              <a:t> dialog box. </a:t>
            </a:r>
            <a:endParaRPr lang="en-US">
              <a:solidFill>
                <a:prstClr val="black"/>
              </a:solidFill>
              <a:latin typeface="Segoe"/>
              <a:ea typeface="ＭＳ ゴシック"/>
            </a:endParaRPr>
          </a:p>
          <a:p>
            <a:pPr lvl="1" rtl="0">
              <a:buAutoNum type="arabicPeriod" startAt="5"/>
            </a:pPr>
            <a:r>
              <a:rPr lang="en-US" smtClean="0">
                <a:solidFill>
                  <a:prstClr val="black"/>
                </a:solidFill>
                <a:latin typeface="Segoe"/>
                <a:ea typeface="ＭＳ ゴシック"/>
              </a:rPr>
              <a:t>After </a:t>
            </a:r>
            <a:r>
              <a:rPr lang="en-US">
                <a:solidFill>
                  <a:prstClr val="black"/>
                </a:solidFill>
                <a:latin typeface="Segoe"/>
                <a:ea typeface="ＭＳ ゴシック"/>
              </a:rPr>
              <a:t>the image is downloaded, it displays on your document in a small font size. Select the first image—notice the other two images are also selected. Increase the font size to </a:t>
            </a:r>
            <a:r>
              <a:rPr lang="en-US" b="1">
                <a:solidFill>
                  <a:prstClr val="black"/>
                </a:solidFill>
                <a:latin typeface="Segoe"/>
                <a:ea typeface="ＭＳ ゴシック"/>
              </a:rPr>
              <a:t>28 </a:t>
            </a:r>
            <a:r>
              <a:rPr lang="en-US" smtClean="0">
                <a:solidFill>
                  <a:prstClr val="black"/>
                </a:solidFill>
                <a:latin typeface="Segoe"/>
                <a:ea typeface="ＭＳ ゴシック"/>
              </a:rPr>
              <a:t>pt</a:t>
            </a:r>
            <a:r>
              <a:rPr lang="en-US" smtClean="0">
                <a:solidFill>
                  <a:prstClr val="black"/>
                </a:solidFill>
                <a:latin typeface="Times New Roman"/>
                <a:ea typeface="ＭＳ ゴシック"/>
              </a:rPr>
              <a:t>.</a:t>
            </a:r>
          </a:p>
          <a:p>
            <a:pPr lvl="1">
              <a:buAutoNum type="arabicPeriod" startAt="5"/>
            </a:pPr>
            <a:r>
              <a:rPr lang="en-US">
                <a:solidFill>
                  <a:prstClr val="black"/>
                </a:solidFill>
                <a:latin typeface="Segoe"/>
                <a:ea typeface="ＭＳ ゴシック"/>
              </a:rPr>
              <a:t> </a:t>
            </a:r>
            <a:r>
              <a:rPr lang="en-US" b="1" smtClean="0">
                <a:solidFill>
                  <a:prstClr val="black"/>
                </a:solidFill>
                <a:latin typeface="Segoe"/>
                <a:ea typeface="ＭＳ ゴシック"/>
              </a:rPr>
              <a:t>SAVE</a:t>
            </a:r>
            <a:r>
              <a:rPr lang="en-US" smtClean="0">
                <a:solidFill>
                  <a:prstClr val="black"/>
                </a:solidFill>
                <a:latin typeface="Segoe"/>
                <a:ea typeface="ＭＳ ゴシック"/>
              </a:rPr>
              <a:t> the document as </a:t>
            </a:r>
            <a:r>
              <a:rPr lang="en-US" b="1" i="1" smtClean="0">
                <a:solidFill>
                  <a:prstClr val="black"/>
                </a:solidFill>
                <a:latin typeface="Segoe"/>
                <a:ea typeface="ＭＳ ゴシック"/>
              </a:rPr>
              <a:t>B&amp;B Alarm Update1</a:t>
            </a:r>
            <a:r>
              <a:rPr lang="en-US" smtClean="0">
                <a:solidFill>
                  <a:prstClr val="black"/>
                </a:solidFill>
                <a:latin typeface="Segoe"/>
                <a:ea typeface="ＭＳ ゴシック"/>
              </a:rPr>
              <a:t> in the lesson folder on your flash drive.</a:t>
            </a:r>
          </a:p>
          <a:p>
            <a:pPr lvl="0"/>
            <a:r>
              <a:rPr lang="en-US" b="1" smtClean="0">
                <a:latin typeface="Segoe"/>
                <a:ea typeface="ＭＳ ゴシック"/>
              </a:rPr>
              <a:t>PAUSE</a:t>
            </a:r>
            <a:r>
              <a:rPr lang="en-US" b="1">
                <a:latin typeface="Segoe"/>
                <a:ea typeface="ＭＳ ゴシック"/>
              </a:rPr>
              <a:t>. LEAVE</a:t>
            </a:r>
            <a:r>
              <a:rPr lang="en-US">
                <a:latin typeface="Segoe"/>
                <a:ea typeface="ＭＳ ゴシック"/>
              </a:rPr>
              <a:t> the document open to use in the next exercise.</a:t>
            </a:r>
          </a:p>
          <a:p>
            <a:pPr lvl="1" rtl="0">
              <a:buAutoNum type="arabicPeriod" startAt="5"/>
            </a:pPr>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74</a:t>
            </a:fld>
            <a:endParaRPr lang="en-US" dirty="0"/>
          </a:p>
        </p:txBody>
      </p:sp>
    </p:spTree>
    <p:extLst>
      <p:ext uri="{BB962C8B-B14F-4D97-AF65-F5344CB8AC3E}">
        <p14:creationId xmlns:p14="http://schemas.microsoft.com/office/powerpoint/2010/main" val="3757375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Alignment in Bullets</a:t>
            </a:r>
          </a:p>
        </p:txBody>
      </p:sp>
      <p:sp>
        <p:nvSpPr>
          <p:cNvPr id="3" name="Text Placeholder 2"/>
          <p:cNvSpPr>
            <a:spLocks noGrp="1"/>
          </p:cNvSpPr>
          <p:nvPr>
            <p:ph type="body" idx="1"/>
          </p:nvPr>
        </p:nvSpPr>
        <p:spPr/>
        <p:txBody>
          <a:bodyPr/>
          <a:lstStyle/>
          <a:p>
            <a:pPr lvl="0" rtl="0"/>
            <a:r>
              <a:rPr lang="en-US" sz="2000" b="1" i="0" u="none" strike="noStrike" baseline="0" smtClean="0">
                <a:latin typeface="Segoe"/>
                <a:ea typeface="ＭＳ ゴシック"/>
              </a:rPr>
              <a:t>USE</a:t>
            </a:r>
            <a:r>
              <a:rPr lang="en-US" sz="2000" b="0" i="0" u="none" strike="noStrike" baseline="0" smtClean="0">
                <a:latin typeface="Segoe"/>
                <a:ea typeface="ＭＳ ゴシック"/>
              </a:rPr>
              <a:t> the document that is open from the previous exercise.</a:t>
            </a:r>
          </a:p>
          <a:p>
            <a:pPr lvl="1" rtl="0"/>
            <a:r>
              <a:rPr lang="en-US" sz="2000" b="0" i="0" u="none" strike="noStrike" baseline="0" smtClean="0">
                <a:solidFill>
                  <a:srgbClr val="000000"/>
                </a:solidFill>
                <a:latin typeface="Segoe"/>
                <a:ea typeface="ＭＳ ゴシック"/>
              </a:rPr>
              <a:t>In t</a:t>
            </a:r>
            <a:r>
              <a:rPr lang="en-US" sz="2000" b="0" i="0" u="none" strike="noStrike" baseline="0" smtClean="0">
                <a:solidFill>
                  <a:prstClr val="black"/>
                </a:solidFill>
                <a:latin typeface="Segoe"/>
                <a:ea typeface="ＭＳ ゴシック"/>
              </a:rPr>
              <a:t>he bulleted list, notice the distance from the text and image. Adding a custom bullet allows you to change the alignment. </a:t>
            </a:r>
          </a:p>
          <a:p>
            <a:pPr lvl="1" rtl="0"/>
            <a:r>
              <a:rPr lang="en-US" sz="2000" b="0" i="0" u="none" strike="noStrike" baseline="0" smtClean="0">
                <a:solidFill>
                  <a:prstClr val="black"/>
                </a:solidFill>
                <a:latin typeface="Segoe"/>
                <a:ea typeface="ＭＳ ゴシック"/>
              </a:rPr>
              <a:t>Select the three bullets items.</a:t>
            </a:r>
          </a:p>
          <a:p>
            <a:pPr lvl="1" rtl="0"/>
            <a:r>
              <a:rPr lang="en-US" sz="2000" b="0" i="0" u="none" strike="noStrike" baseline="0" smtClean="0">
                <a:solidFill>
                  <a:prstClr val="black"/>
                </a:solidFill>
                <a:latin typeface="Segoe"/>
                <a:ea typeface="ＭＳ ゴシック"/>
              </a:rPr>
              <a:t>Click the drop-down arrow next to the Bullets button, and then click </a:t>
            </a:r>
            <a:r>
              <a:rPr lang="en-US" sz="2000" b="1" i="0" u="none" strike="noStrike" baseline="0" smtClean="0">
                <a:solidFill>
                  <a:prstClr val="black"/>
                </a:solidFill>
                <a:latin typeface="Segoe"/>
                <a:ea typeface="ＭＳ ゴシック"/>
              </a:rPr>
              <a:t>Define New Bullet</a:t>
            </a:r>
            <a:r>
              <a:rPr lang="en-US" sz="2000" b="0" i="0" u="none" strike="noStrike" baseline="0" smtClean="0">
                <a:solidFill>
                  <a:prstClr val="black"/>
                </a:solidFill>
                <a:latin typeface="Times New Roman"/>
                <a:ea typeface="ＭＳ ゴシック"/>
              </a:rPr>
              <a:t>.</a:t>
            </a:r>
          </a:p>
          <a:p>
            <a:pPr lvl="1">
              <a:buFont typeface="+mj-lt"/>
              <a:buAutoNum type="arabicPeriod" startAt="4"/>
            </a:pPr>
            <a:r>
              <a:rPr lang="en-US" sz="2000">
                <a:solidFill>
                  <a:prstClr val="black"/>
                </a:solidFill>
                <a:latin typeface="Segoe"/>
                <a:ea typeface="ＭＳ ゴシック"/>
              </a:rPr>
              <a:t>Under the Alignment group, click the drop-down arrow and select </a:t>
            </a:r>
            <a:r>
              <a:rPr lang="en-US" sz="2000" b="1">
                <a:solidFill>
                  <a:prstClr val="black"/>
                </a:solidFill>
                <a:latin typeface="Segoe"/>
                <a:ea typeface="ＭＳ ゴシック"/>
              </a:rPr>
              <a:t>Right</a:t>
            </a:r>
            <a:r>
              <a:rPr lang="en-US" sz="2000">
                <a:solidFill>
                  <a:prstClr val="black"/>
                </a:solidFill>
                <a:latin typeface="Segoe"/>
                <a:ea typeface="ＭＳ ゴシック"/>
              </a:rPr>
              <a:t>. Notice the space from the text and image in the Preview area.</a:t>
            </a:r>
          </a:p>
          <a:p>
            <a:pPr lvl="1">
              <a:buAutoNum type="arabicPeriod" startAt="4"/>
            </a:pPr>
            <a:r>
              <a:rPr lang="en-US" sz="2000">
                <a:solidFill>
                  <a:prstClr val="black"/>
                </a:solidFill>
                <a:latin typeface="Segoe"/>
                <a:ea typeface="ＭＳ ゴシック"/>
              </a:rPr>
              <a:t>Click </a:t>
            </a:r>
            <a:r>
              <a:rPr lang="en-US" sz="2000" b="1">
                <a:solidFill>
                  <a:prstClr val="black"/>
                </a:solidFill>
                <a:latin typeface="Segoe"/>
                <a:ea typeface="ＭＳ ゴシック"/>
              </a:rPr>
              <a:t>OK</a:t>
            </a:r>
            <a:r>
              <a:rPr lang="en-US" sz="2000">
                <a:solidFill>
                  <a:prstClr val="black"/>
                </a:solidFill>
                <a:latin typeface="Times New Roman"/>
                <a:ea typeface="ＭＳ ゴシック"/>
              </a:rPr>
              <a:t>.</a:t>
            </a:r>
          </a:p>
          <a:p>
            <a:pPr lvl="1">
              <a:buAutoNum type="arabicPeriod" startAt="4"/>
            </a:pPr>
            <a:r>
              <a:rPr lang="en-US" sz="2000">
                <a:solidFill>
                  <a:prstClr val="black"/>
                </a:solidFill>
                <a:latin typeface="Segoe"/>
                <a:ea typeface="ＭＳ ゴシック"/>
              </a:rPr>
              <a:t> </a:t>
            </a:r>
            <a:r>
              <a:rPr lang="en-US" sz="2000" b="1">
                <a:solidFill>
                  <a:prstClr val="black"/>
                </a:solidFill>
                <a:latin typeface="Segoe"/>
                <a:ea typeface="ＭＳ ゴシック"/>
              </a:rPr>
              <a:t>SAVE</a:t>
            </a:r>
            <a:r>
              <a:rPr lang="en-US" sz="2000">
                <a:solidFill>
                  <a:prstClr val="black"/>
                </a:solidFill>
                <a:latin typeface="Segoe"/>
                <a:ea typeface="ＭＳ ゴシック"/>
              </a:rPr>
              <a:t> the document with the same filename in the lesson folder on your flash drive.</a:t>
            </a:r>
          </a:p>
          <a:p>
            <a:pPr lvl="0"/>
            <a:r>
              <a:rPr lang="en-US" sz="2000" b="1">
                <a:latin typeface="Segoe"/>
                <a:ea typeface="ＭＳ ゴシック"/>
              </a:rPr>
              <a:t>PAUSE. LEAVE</a:t>
            </a:r>
            <a:r>
              <a:rPr lang="en-US" sz="2000">
                <a:latin typeface="Segoe"/>
                <a:ea typeface="ＭＳ ゴシック"/>
              </a:rPr>
              <a:t> the document open to use in the next exercise.</a:t>
            </a:r>
          </a:p>
          <a:p>
            <a:pPr lvl="1" rtl="0"/>
            <a:endParaRPr lang="en-US" sz="2000" b="0" i="0" u="none" strike="noStrike" baseline="0" smtClean="0">
              <a:solidFill>
                <a:prstClr val="black"/>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75</a:t>
            </a:fld>
            <a:endParaRPr lang="en-US" dirty="0"/>
          </a:p>
        </p:txBody>
      </p:sp>
    </p:spTree>
    <p:extLst>
      <p:ext uri="{BB962C8B-B14F-4D97-AF65-F5344CB8AC3E}">
        <p14:creationId xmlns:p14="http://schemas.microsoft.com/office/powerpoint/2010/main" val="41713375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Numbered List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Select the four paragraphs under the </a:t>
            </a:r>
            <a:r>
              <a:rPr lang="en-US" b="0" i="1" u="none" strike="noStrike" baseline="0" smtClean="0">
                <a:solidFill>
                  <a:srgbClr val="000000"/>
                </a:solidFill>
                <a:latin typeface="Segoe"/>
                <a:ea typeface="ＭＳ ゴシック"/>
              </a:rPr>
              <a:t>Set Alarm</a:t>
            </a:r>
            <a:r>
              <a:rPr lang="en-US" b="0" i="0" u="none" strike="noStrike" baseline="0" smtClean="0">
                <a:solidFill>
                  <a:srgbClr val="000000"/>
                </a:solidFill>
                <a:latin typeface="Segoe"/>
                <a:ea typeface="ＭＳ ゴシック"/>
              </a:rPr>
              <a:t> heading.</a:t>
            </a:r>
          </a:p>
          <a:p>
            <a:pPr lvl="1" rtl="0"/>
            <a:r>
              <a:rPr lang="en-US" b="0" i="0" u="none" strike="noStrike" baseline="0" smtClean="0">
                <a:solidFill>
                  <a:srgbClr val="000000"/>
                </a:solidFill>
                <a:latin typeface="Segoe"/>
                <a:ea typeface="ＭＳ ゴシック"/>
              </a:rPr>
              <a:t>On the Home tab, in the Paragraph group, click the drop-down arrow next to the Numbering </a:t>
            </a:r>
            <a:r>
              <a:rPr lang="en-US" b="1" i="0" u="none" strike="noStrike" baseline="0" smtClean="0">
                <a:solidFill>
                  <a:srgbClr val="000000"/>
                </a:solidFill>
                <a:latin typeface="Segoe"/>
                <a:ea typeface="ＭＳ ゴシック"/>
              </a:rPr>
              <a:t>      </a:t>
            </a:r>
            <a:r>
              <a:rPr lang="en-US" b="0" i="0" u="none" strike="noStrike" baseline="0" smtClean="0">
                <a:solidFill>
                  <a:srgbClr val="000000"/>
                </a:solidFill>
                <a:latin typeface="Segoe"/>
                <a:ea typeface="ＭＳ ゴシック"/>
              </a:rPr>
              <a:t>button to display the Numbering Library shown below.</a:t>
            </a:r>
          </a:p>
          <a:p>
            <a:pPr lvl="1" rtl="0"/>
            <a:r>
              <a:rPr lang="en-US" b="0" i="0" u="none" strike="noStrike" baseline="0" smtClean="0">
                <a:solidFill>
                  <a:prstClr val="black"/>
                </a:solidFill>
                <a:latin typeface="Segoe"/>
                <a:ea typeface="ＭＳ ゴシック"/>
              </a:rPr>
              <a:t>Select the option, </a:t>
            </a:r>
            <a:r>
              <a:rPr lang="en-US" b="1" i="0" u="none" strike="noStrike" baseline="0" smtClean="0">
                <a:solidFill>
                  <a:prstClr val="black"/>
                </a:solidFill>
                <a:latin typeface="Segoe"/>
                <a:ea typeface="ＭＳ ゴシック"/>
              </a:rPr>
              <a:t>1., 2., </a:t>
            </a:r>
            <a:br>
              <a:rPr lang="en-US" b="1" i="0" u="none" strike="noStrike" baseline="0" smtClean="0">
                <a:solidFill>
                  <a:prstClr val="black"/>
                </a:solidFill>
                <a:latin typeface="Segoe"/>
                <a:ea typeface="ＭＳ ゴシック"/>
              </a:rPr>
            </a:br>
            <a:r>
              <a:rPr lang="en-US" b="1" i="0" u="none" strike="noStrike" baseline="0" smtClean="0">
                <a:solidFill>
                  <a:prstClr val="black"/>
                </a:solidFill>
                <a:latin typeface="Segoe"/>
                <a:ea typeface="ＭＳ ゴシック"/>
              </a:rPr>
              <a:t>3</a:t>
            </a:r>
            <a:r>
              <a:rPr lang="en-US" b="0" i="0" u="none" strike="noStrike" baseline="0" smtClean="0">
                <a:solidFill>
                  <a:prstClr val="black"/>
                </a:solidFill>
                <a:latin typeface="Segoe"/>
                <a:ea typeface="ＭＳ ゴシック"/>
              </a:rPr>
              <a:t>. The paragraphs are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now listed as an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ordered list.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76</a:t>
            </a:fld>
            <a:endParaRPr lang="en-US" dirty="0"/>
          </a:p>
        </p:txBody>
      </p:sp>
      <p:pic>
        <p:nvPicPr>
          <p:cNvPr id="7" name="Picture 6" descr="Screen shot 2013-08-04 at 6.28.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7820" y="2667000"/>
            <a:ext cx="446780" cy="300561"/>
          </a:xfrm>
          <a:prstGeom prst="rect">
            <a:avLst/>
          </a:prstGeom>
        </p:spPr>
      </p:pic>
      <p:pic>
        <p:nvPicPr>
          <p:cNvPr id="8" name="Picture 7" descr="0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505200"/>
            <a:ext cx="3733710" cy="2376406"/>
          </a:xfrm>
          <a:prstGeom prst="rect">
            <a:avLst/>
          </a:prstGeom>
        </p:spPr>
      </p:pic>
    </p:spTree>
    <p:extLst>
      <p:ext uri="{BB962C8B-B14F-4D97-AF65-F5344CB8AC3E}">
        <p14:creationId xmlns:p14="http://schemas.microsoft.com/office/powerpoint/2010/main" val="852450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Numbered List</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prstClr val="black"/>
                </a:solidFill>
                <a:latin typeface="Segoe"/>
                <a:ea typeface="ＭＳ ゴシック"/>
              </a:rPr>
              <a:t>Place the insertion point at the end of item number four and press</a:t>
            </a:r>
            <a:r>
              <a:rPr lang="en-US" sz="2000" b="1" i="0" u="none" strike="noStrike" baseline="0" smtClean="0">
                <a:solidFill>
                  <a:prstClr val="black"/>
                </a:solidFill>
                <a:latin typeface="Segoe"/>
                <a:ea typeface="ＭＳ ゴシック"/>
              </a:rPr>
              <a:t> Enter</a:t>
            </a:r>
            <a:r>
              <a:rPr lang="en-US" sz="2000" b="0" i="0" u="none" strike="noStrike" baseline="0" smtClean="0">
                <a:solidFill>
                  <a:prstClr val="black"/>
                </a:solidFill>
                <a:latin typeface="Segoe"/>
                <a:ea typeface="ＭＳ ゴシック"/>
              </a:rPr>
              <a:t>. Notice that Word automatically numbers the next line sequentially.</a:t>
            </a:r>
          </a:p>
          <a:p>
            <a:pPr lvl="1" rtl="0">
              <a:buAutoNum type="arabicPeriod" startAt="4"/>
            </a:pPr>
            <a:r>
              <a:rPr lang="en-US" sz="2000" b="0" i="0" u="none" strike="noStrike" baseline="0" smtClean="0">
                <a:solidFill>
                  <a:prstClr val="black"/>
                </a:solidFill>
                <a:latin typeface="Segoe"/>
                <a:ea typeface="ＭＳ ゴシック"/>
              </a:rPr>
              <a:t>In the new numbered line, type </a:t>
            </a:r>
            <a:r>
              <a:rPr lang="en-US" sz="2000" b="1" i="0" u="none" strike="noStrike" baseline="0" smtClean="0">
                <a:solidFill>
                  <a:prstClr val="black"/>
                </a:solidFill>
                <a:latin typeface="Segoe"/>
                <a:ea typeface="ＭＳ ゴシック"/>
              </a:rPr>
              <a:t>Leave the premises immediately</a:t>
            </a:r>
            <a:r>
              <a:rPr lang="en-US" sz="2000" b="0" i="0" u="none" strike="noStrike" baseline="0" smtClean="0">
                <a:solidFill>
                  <a:prstClr val="black"/>
                </a:solidFill>
                <a:latin typeface="Times New Roman"/>
                <a:ea typeface="ＭＳ ゴシック"/>
              </a:rPr>
              <a:t>.</a:t>
            </a:r>
          </a:p>
          <a:p>
            <a:pPr lvl="1" rtl="0">
              <a:buAutoNum type="arabicPeriod" startAt="4"/>
            </a:pPr>
            <a:r>
              <a:rPr lang="en-US" sz="2000" b="0" i="0" u="none" strike="noStrike" baseline="0" smtClean="0">
                <a:solidFill>
                  <a:prstClr val="black"/>
                </a:solidFill>
                <a:latin typeface="Segoe"/>
                <a:ea typeface="ＭＳ ゴシック"/>
              </a:rPr>
              <a:t>Select the four paragraphs under the </a:t>
            </a:r>
            <a:r>
              <a:rPr lang="en-US" sz="2000" b="0" i="1" u="none" strike="noStrike" baseline="0" smtClean="0">
                <a:solidFill>
                  <a:prstClr val="black"/>
                </a:solidFill>
                <a:latin typeface="Segoe"/>
                <a:ea typeface="ＭＳ ゴシック"/>
              </a:rPr>
              <a:t>Deactivate Alarm</a:t>
            </a:r>
            <a:r>
              <a:rPr lang="en-US" sz="2000" b="0" i="0" u="none" strike="noStrike" baseline="0" smtClean="0">
                <a:solidFill>
                  <a:prstClr val="black"/>
                </a:solidFill>
                <a:latin typeface="Segoe"/>
                <a:ea typeface="ＭＳ ゴシック"/>
              </a:rPr>
              <a:t> heading.</a:t>
            </a:r>
          </a:p>
          <a:p>
            <a:pPr lvl="1" rtl="0">
              <a:buAutoNum type="arabicPeriod" startAt="4"/>
            </a:pPr>
            <a:r>
              <a:rPr lang="en-US" sz="2000" b="0" i="0" u="none" strike="noStrike" baseline="0" smtClean="0">
                <a:solidFill>
                  <a:prstClr val="black"/>
                </a:solidFill>
                <a:latin typeface="Segoe"/>
                <a:ea typeface="ＭＳ ゴシック"/>
              </a:rPr>
              <a:t>On the Home</a:t>
            </a:r>
            <a:r>
              <a:rPr lang="en-US" sz="2000" b="0" i="1" u="none" strike="noStrike" baseline="0" smtClean="0">
                <a:solidFill>
                  <a:prstClr val="black"/>
                </a:solidFill>
                <a:latin typeface="Segoe"/>
                <a:ea typeface="ＭＳ ゴシック"/>
              </a:rPr>
              <a:t> </a:t>
            </a:r>
            <a:r>
              <a:rPr lang="en-US" sz="2000" b="0" i="0" u="none" strike="noStrike" baseline="0" smtClean="0">
                <a:solidFill>
                  <a:prstClr val="black"/>
                </a:solidFill>
                <a:latin typeface="Segoe"/>
                <a:ea typeface="ＭＳ ゴシック"/>
              </a:rPr>
              <a:t>tab, in the Paragraph group, click the drop-down arrow next to the Numbering button.</a:t>
            </a:r>
          </a:p>
          <a:p>
            <a:pPr lvl="1" rtl="0">
              <a:buAutoNum type="arabicPeriod" startAt="4"/>
            </a:pPr>
            <a:r>
              <a:rPr lang="en-US" sz="2000" smtClean="0">
                <a:solidFill>
                  <a:prstClr val="black"/>
                </a:solidFill>
                <a:latin typeface="Segoe"/>
                <a:ea typeface="ＭＳ ゴシック"/>
              </a:rPr>
              <a:t>Select </a:t>
            </a:r>
            <a:r>
              <a:rPr lang="en-US" sz="2000">
                <a:solidFill>
                  <a:prstClr val="black"/>
                </a:solidFill>
                <a:latin typeface="Segoe"/>
                <a:ea typeface="ＭＳ ゴシック"/>
              </a:rPr>
              <a:t>the option, </a:t>
            </a:r>
            <a:r>
              <a:rPr lang="en-US" sz="2000" b="1">
                <a:solidFill>
                  <a:prstClr val="black"/>
                </a:solidFill>
                <a:latin typeface="Segoe"/>
                <a:ea typeface="ＭＳ ゴシック"/>
              </a:rPr>
              <a:t>a., b., c.,</a:t>
            </a:r>
            <a:r>
              <a:rPr lang="en-US" sz="2000">
                <a:solidFill>
                  <a:prstClr val="black"/>
                </a:solidFill>
                <a:latin typeface="Segoe"/>
                <a:ea typeface="ＭＳ ゴシック"/>
              </a:rPr>
              <a:t> The four paragraphs are numbered aligned </a:t>
            </a:r>
            <a:r>
              <a:rPr lang="en-US" sz="2000" smtClean="0">
                <a:solidFill>
                  <a:prstClr val="black"/>
                </a:solidFill>
                <a:latin typeface="Segoe"/>
                <a:ea typeface="ＭＳ ゴシック"/>
              </a:rPr>
              <a:t>left.</a:t>
            </a:r>
          </a:p>
          <a:p>
            <a:pPr lvl="1">
              <a:buAutoNum type="arabicPeriod" startAt="4"/>
            </a:pPr>
            <a:r>
              <a:rPr lang="en-US" sz="2000">
                <a:solidFill>
                  <a:prstClr val="black"/>
                </a:solidFill>
                <a:latin typeface="Segoe"/>
                <a:ea typeface="ＭＳ ゴシック"/>
              </a:rPr>
              <a:t> </a:t>
            </a:r>
            <a:r>
              <a:rPr lang="en-US" sz="2000" b="1" smtClean="0">
                <a:solidFill>
                  <a:prstClr val="black"/>
                </a:solidFill>
                <a:latin typeface="Segoe"/>
                <a:ea typeface="ＭＳ ゴシック"/>
              </a:rPr>
              <a:t>SAVE</a:t>
            </a:r>
            <a:r>
              <a:rPr lang="en-US" sz="2000" smtClean="0">
                <a:solidFill>
                  <a:prstClr val="black"/>
                </a:solidFill>
                <a:latin typeface="Segoe"/>
                <a:ea typeface="ＭＳ ゴシック"/>
              </a:rPr>
              <a:t> </a:t>
            </a:r>
            <a:r>
              <a:rPr lang="en-US" sz="2000">
                <a:solidFill>
                  <a:prstClr val="black"/>
                </a:solidFill>
                <a:latin typeface="Segoe"/>
                <a:ea typeface="ＭＳ ゴシック"/>
              </a:rPr>
              <a:t>the document as </a:t>
            </a:r>
            <a:r>
              <a:rPr lang="en-US" sz="2000" b="1" i="1">
                <a:solidFill>
                  <a:prstClr val="black"/>
                </a:solidFill>
                <a:latin typeface="Segoe"/>
                <a:ea typeface="ＭＳ ゴシック"/>
              </a:rPr>
              <a:t>B&amp;B Numbered Alarm List</a:t>
            </a:r>
            <a:r>
              <a:rPr lang="en-US" sz="2000">
                <a:solidFill>
                  <a:prstClr val="black"/>
                </a:solidFill>
                <a:latin typeface="Segoe"/>
                <a:ea typeface="ＭＳ ゴシック"/>
              </a:rPr>
              <a:t> in the lesson folder on your flash drive.</a:t>
            </a:r>
          </a:p>
          <a:p>
            <a:pPr lvl="0"/>
            <a:r>
              <a:rPr lang="en-US" sz="2000" b="1">
                <a:solidFill>
                  <a:srgbClr val="000000"/>
                </a:solidFill>
                <a:latin typeface="Segoe"/>
                <a:ea typeface="ＭＳ ゴシック"/>
              </a:rPr>
              <a:t>PAUSE. LEAVE </a:t>
            </a:r>
            <a:r>
              <a:rPr lang="en-US" sz="2000">
                <a:solidFill>
                  <a:srgbClr val="000000"/>
                </a:solidFill>
                <a:latin typeface="Segoe"/>
                <a:ea typeface="ＭＳ ゴシック"/>
              </a:rPr>
              <a:t>the document open to use in the next exercise.</a:t>
            </a:r>
          </a:p>
          <a:p>
            <a:pPr lvl="1" rtl="0">
              <a:buAutoNum type="arabicPeriod" startAt="4"/>
            </a:pPr>
            <a:endParaRPr lang="en-US" sz="2000"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77</a:t>
            </a:fld>
            <a:endParaRPr lang="en-US" dirty="0"/>
          </a:p>
        </p:txBody>
      </p:sp>
    </p:spTree>
    <p:extLst>
      <p:ext uri="{BB962C8B-B14F-4D97-AF65-F5344CB8AC3E}">
        <p14:creationId xmlns:p14="http://schemas.microsoft.com/office/powerpoint/2010/main" val="3398480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Numbered List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prstClr val="black"/>
                </a:solidFill>
                <a:latin typeface="Segoe"/>
                <a:ea typeface="ＭＳ ゴシック"/>
              </a:rPr>
              <a:t>Select the numbered list under the </a:t>
            </a:r>
            <a:r>
              <a:rPr lang="en-US" b="0" i="1" u="none" strike="noStrike" baseline="0" smtClean="0">
                <a:solidFill>
                  <a:prstClr val="black"/>
                </a:solidFill>
                <a:latin typeface="Segoe"/>
                <a:ea typeface="ＭＳ ゴシック"/>
              </a:rPr>
              <a:t>Set Alarm</a:t>
            </a:r>
            <a:r>
              <a:rPr lang="en-US" b="0" i="0" u="none" strike="noStrike" baseline="0" smtClean="0">
                <a:solidFill>
                  <a:prstClr val="black"/>
                </a:solidFill>
                <a:latin typeface="Segoe"/>
                <a:ea typeface="ＭＳ ゴシック"/>
              </a:rPr>
              <a:t> heading.</a:t>
            </a:r>
          </a:p>
          <a:p>
            <a:pPr lvl="1" rtl="0"/>
            <a:r>
              <a:rPr lang="en-US" b="0" i="0" u="none" strike="noStrike" baseline="0" smtClean="0">
                <a:solidFill>
                  <a:prstClr val="black"/>
                </a:solidFill>
                <a:latin typeface="Segoe"/>
                <a:ea typeface="ＭＳ ゴシック"/>
              </a:rPr>
              <a:t>To change the format of the numbered list, click the drop-down arrow next to the Numbering button, and then click </a:t>
            </a:r>
            <a:r>
              <a:rPr lang="en-US" b="1" i="0" u="none" strike="noStrike" baseline="0" smtClean="0">
                <a:solidFill>
                  <a:prstClr val="black"/>
                </a:solidFill>
                <a:latin typeface="Segoe"/>
                <a:ea typeface="ＭＳ ゴシック"/>
              </a:rPr>
              <a:t>Define New Number Format</a:t>
            </a:r>
            <a:r>
              <a:rPr lang="en-US" b="0" i="0" u="none" strike="noStrike" baseline="0" smtClean="0">
                <a:solidFill>
                  <a:prstClr val="black"/>
                </a:solidFill>
                <a:latin typeface="Segoe"/>
                <a:ea typeface="ＭＳ ゴシック"/>
              </a:rPr>
              <a:t>. The Define New Number Format dialog box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78</a:t>
            </a:fld>
            <a:endParaRPr lang="en-US" dirty="0"/>
          </a:p>
        </p:txBody>
      </p:sp>
    </p:spTree>
    <p:extLst>
      <p:ext uri="{BB962C8B-B14F-4D97-AF65-F5344CB8AC3E}">
        <p14:creationId xmlns:p14="http://schemas.microsoft.com/office/powerpoint/2010/main" val="2677875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Numbered List</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prstClr val="black"/>
                </a:solidFill>
                <a:latin typeface="Segoe"/>
                <a:ea typeface="ＭＳ ゴシック"/>
              </a:rPr>
              <a:t>Click the drop-down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arrow under the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Number style section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and select </a:t>
            </a:r>
            <a:r>
              <a:rPr lang="en-US" b="1" i="0" u="none" strike="noStrike" baseline="0" smtClean="0">
                <a:solidFill>
                  <a:prstClr val="black"/>
                </a:solidFill>
                <a:latin typeface="Segoe"/>
                <a:ea typeface="ＭＳ ゴシック"/>
              </a:rPr>
              <a:t>uppercase </a:t>
            </a:r>
            <a:br>
              <a:rPr lang="en-US" b="1" i="0" u="none" strike="noStrike" baseline="0" smtClean="0">
                <a:solidFill>
                  <a:prstClr val="black"/>
                </a:solidFill>
                <a:latin typeface="Segoe"/>
                <a:ea typeface="ＭＳ ゴシック"/>
              </a:rPr>
            </a:br>
            <a:r>
              <a:rPr lang="en-US" b="1" i="0" u="none" strike="noStrike" baseline="0" smtClean="0">
                <a:solidFill>
                  <a:prstClr val="black"/>
                </a:solidFill>
                <a:latin typeface="Segoe"/>
                <a:ea typeface="ＭＳ ゴシック"/>
              </a:rPr>
              <a:t>roman numerals</a:t>
            </a:r>
            <a:r>
              <a:rPr lang="en-US" b="0" i="0" u="none" strike="noStrike" baseline="0" smtClean="0">
                <a:solidFill>
                  <a:prstClr val="black"/>
                </a:solidFill>
                <a:latin typeface="Segoe"/>
                <a:ea typeface="ＭＳ ゴシック"/>
              </a:rPr>
              <a:t> (see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right). The format for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the selected text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changed to uppercase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roman numerals. The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default alignment is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left and can also be changed to center or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79</a:t>
            </a:fld>
            <a:endParaRPr lang="en-US" dirty="0"/>
          </a:p>
        </p:txBody>
      </p:sp>
      <p:pic>
        <p:nvPicPr>
          <p:cNvPr id="7" name="Picture 6" descr="04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1524000"/>
            <a:ext cx="4000470" cy="3299218"/>
          </a:xfrm>
          <a:prstGeom prst="rect">
            <a:avLst/>
          </a:prstGeom>
        </p:spPr>
      </p:pic>
    </p:spTree>
    <p:extLst>
      <p:ext uri="{BB962C8B-B14F-4D97-AF65-F5344CB8AC3E}">
        <p14:creationId xmlns:p14="http://schemas.microsoft.com/office/powerpoint/2010/main" val="262339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First-Line Indents</a:t>
            </a:r>
          </a:p>
        </p:txBody>
      </p:sp>
      <p:sp>
        <p:nvSpPr>
          <p:cNvPr id="3" name="Text Placeholder 2"/>
          <p:cNvSpPr>
            <a:spLocks noGrp="1"/>
          </p:cNvSpPr>
          <p:nvPr>
            <p:ph type="body" idx="1"/>
          </p:nvPr>
        </p:nvSpPr>
        <p:spPr/>
        <p:txBody>
          <a:bodyPr/>
          <a:lstStyle/>
          <a:p>
            <a:pPr lvl="1" rtl="0">
              <a:buFont typeface="+mj-lt"/>
              <a:buAutoNum type="arabicPeriod" startAt="7"/>
            </a:pPr>
            <a:r>
              <a:rPr lang="en-US" sz="2000" b="0" i="0" u="none" strike="noStrike" baseline="0" smtClean="0">
                <a:solidFill>
                  <a:prstClr val="black"/>
                </a:solidFill>
                <a:latin typeface="Segoe"/>
                <a:ea typeface="ＭＳ ゴシック"/>
              </a:rPr>
              <a:t>On the Home tab, in the Paragraph group, click the dialog box launcher</a:t>
            </a:r>
            <a:r>
              <a:rPr lang="en-US" sz="2000" b="1" i="0" u="none" strike="noStrike" baseline="0" smtClean="0">
                <a:solidFill>
                  <a:prstClr val="black"/>
                </a:solidFill>
                <a:latin typeface="Segoe"/>
                <a:ea typeface="ＭＳ ゴシック"/>
              </a:rPr>
              <a:t> </a:t>
            </a:r>
            <a:r>
              <a:rPr lang="en-US" sz="2000" b="0" i="0" u="none" strike="noStrike" baseline="0" smtClean="0">
                <a:solidFill>
                  <a:prstClr val="black"/>
                </a:solidFill>
                <a:latin typeface="Segoe"/>
                <a:ea typeface="ＭＳ ゴシック"/>
              </a:rPr>
              <a:t>located in the right corner of the group. Verify that the Indents and Spacing tab is the active tab.</a:t>
            </a:r>
          </a:p>
          <a:p>
            <a:pPr lvl="1" rtl="0">
              <a:buAutoNum type="arabicPeriod" startAt="7"/>
            </a:pPr>
            <a:r>
              <a:rPr lang="en-US" sz="2000" b="0" i="0" u="none" strike="noStrike" baseline="0" smtClean="0">
                <a:solidFill>
                  <a:prstClr val="black"/>
                </a:solidFill>
                <a:latin typeface="Segoe"/>
                <a:ea typeface="ＭＳ ゴシック"/>
              </a:rPr>
              <a:t>In the Indentation section of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this tab, change the Special</a:t>
            </a:r>
            <a:r>
              <a:rPr lang="en-US" sz="2000" b="0" i="1" u="none" strike="noStrike" baseline="0" smtClean="0">
                <a:solidFill>
                  <a:prstClr val="black"/>
                </a:solidFill>
                <a:latin typeface="Segoe"/>
                <a:ea typeface="ＭＳ ゴシック"/>
              </a:rPr>
              <a:t> </a:t>
            </a:r>
            <a:br>
              <a:rPr lang="en-US" sz="2000" b="0" i="1"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selection by clicking the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drop-down arrow and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selecting </a:t>
            </a:r>
            <a:r>
              <a:rPr lang="en-US" sz="2000" b="1" i="0" u="none" strike="noStrike" baseline="0" smtClean="0">
                <a:solidFill>
                  <a:prstClr val="black"/>
                </a:solidFill>
                <a:latin typeface="Segoe"/>
                <a:ea typeface="ＭＳ ゴシック"/>
              </a:rPr>
              <a:t>First line</a:t>
            </a:r>
            <a:r>
              <a:rPr lang="en-US" sz="2000" b="0" i="0" u="none" strike="noStrike" baseline="0" smtClean="0">
                <a:solidFill>
                  <a:prstClr val="black"/>
                </a:solidFill>
                <a:latin typeface="Segoe"/>
                <a:ea typeface="ＭＳ ゴシック"/>
              </a:rPr>
              <a:t>. The By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box lists 0.5 inches by default,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as shown at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04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355" y="2517027"/>
            <a:ext cx="3682245" cy="3171603"/>
          </a:xfrm>
          <a:prstGeom prst="rect">
            <a:avLst/>
          </a:prstGeom>
        </p:spPr>
      </p:pic>
    </p:spTree>
    <p:extLst>
      <p:ext uri="{BB962C8B-B14F-4D97-AF65-F5344CB8AC3E}">
        <p14:creationId xmlns:p14="http://schemas.microsoft.com/office/powerpoint/2010/main" val="9049087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Numbered List</a:t>
            </a:r>
          </a:p>
        </p:txBody>
      </p:sp>
      <p:sp>
        <p:nvSpPr>
          <p:cNvPr id="3" name="Text Placeholder 2"/>
          <p:cNvSpPr>
            <a:spLocks noGrp="1"/>
          </p:cNvSpPr>
          <p:nvPr>
            <p:ph type="body" idx="1"/>
          </p:nvPr>
        </p:nvSpPr>
        <p:spPr/>
        <p:txBody>
          <a:bodyPr/>
          <a:lstStyle/>
          <a:p>
            <a:pPr lvl="1">
              <a:buFont typeface="+mj-lt"/>
              <a:buAutoNum type="arabicPeriod" startAt="4"/>
            </a:pPr>
            <a:r>
              <a:rPr lang="en-US">
                <a:solidFill>
                  <a:prstClr val="black"/>
                </a:solidFill>
                <a:latin typeface="Segoe"/>
                <a:ea typeface="ＭＳ ゴシック"/>
              </a:rPr>
              <a:t>Click the </a:t>
            </a:r>
            <a:r>
              <a:rPr lang="en-US" b="1">
                <a:solidFill>
                  <a:prstClr val="black"/>
                </a:solidFill>
                <a:latin typeface="Segoe"/>
                <a:ea typeface="ＭＳ ゴシック"/>
              </a:rPr>
              <a:t>Font</a:t>
            </a:r>
            <a:r>
              <a:rPr lang="en-US">
                <a:solidFill>
                  <a:prstClr val="black"/>
                </a:solidFill>
                <a:latin typeface="Segoe"/>
                <a:ea typeface="ＭＳ ゴシック"/>
              </a:rPr>
              <a:t> button and select </a:t>
            </a:r>
            <a:r>
              <a:rPr lang="en-US" b="1">
                <a:solidFill>
                  <a:prstClr val="black"/>
                </a:solidFill>
                <a:latin typeface="Segoe"/>
                <a:ea typeface="ＭＳ ゴシック"/>
              </a:rPr>
              <a:t>Arial Black</a:t>
            </a:r>
            <a:r>
              <a:rPr lang="en-US">
                <a:solidFill>
                  <a:prstClr val="black"/>
                </a:solidFill>
                <a:latin typeface="Segoe"/>
                <a:ea typeface="ＭＳ ゴシック"/>
              </a:rPr>
              <a:t>, size </a:t>
            </a:r>
            <a:r>
              <a:rPr lang="en-US" b="1">
                <a:solidFill>
                  <a:prstClr val="black"/>
                </a:solidFill>
                <a:latin typeface="Segoe"/>
                <a:ea typeface="ＭＳ ゴシック"/>
              </a:rPr>
              <a:t>12 </a:t>
            </a:r>
            <a:r>
              <a:rPr lang="en-US">
                <a:solidFill>
                  <a:prstClr val="black"/>
                </a:solidFill>
                <a:latin typeface="Segoe"/>
                <a:ea typeface="ＭＳ ゴシック"/>
              </a:rPr>
              <a:t>pt. Review the preview area to see how the numbering will appear. Click </a:t>
            </a:r>
            <a:r>
              <a:rPr lang="en-US" b="1">
                <a:solidFill>
                  <a:prstClr val="black"/>
                </a:solidFill>
                <a:latin typeface="Segoe"/>
                <a:ea typeface="ＭＳ ゴシック"/>
              </a:rPr>
              <a:t>OK</a:t>
            </a:r>
            <a:r>
              <a:rPr lang="en-US">
                <a:solidFill>
                  <a:prstClr val="black"/>
                </a:solidFill>
                <a:latin typeface="Segoe"/>
                <a:ea typeface="ＭＳ ゴシック"/>
              </a:rPr>
              <a:t> to close the Font dialog box.</a:t>
            </a:r>
          </a:p>
          <a:p>
            <a:pPr lvl="1" rtl="0">
              <a:buAutoNum type="arabicPeriod" startAt="4"/>
            </a:pPr>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to close the Define New Number Format dialog box.</a:t>
            </a:r>
          </a:p>
          <a:p>
            <a:pPr lvl="1" rtl="0">
              <a:buAutoNum type="arabicPeriod" startAt="4"/>
            </a:pPr>
            <a:r>
              <a:rPr lang="en-US" b="0" i="0" u="none" strike="noStrike" baseline="0" smtClean="0">
                <a:solidFill>
                  <a:prstClr val="black"/>
                </a:solidFill>
                <a:latin typeface="Segoe"/>
                <a:ea typeface="ＭＳ ゴシック"/>
              </a:rPr>
              <a:t>Select the numbered list under the </a:t>
            </a:r>
            <a:r>
              <a:rPr lang="en-US" b="0" i="1" u="none" strike="noStrike" baseline="0" smtClean="0">
                <a:solidFill>
                  <a:prstClr val="black"/>
                </a:solidFill>
                <a:latin typeface="Segoe"/>
                <a:ea typeface="ＭＳ ゴシック"/>
              </a:rPr>
              <a:t>Deactivate Alarm</a:t>
            </a:r>
            <a:r>
              <a:rPr lang="en-US" b="0" i="0" u="none" strike="noStrike" baseline="0" smtClean="0">
                <a:solidFill>
                  <a:prstClr val="black"/>
                </a:solidFill>
                <a:latin typeface="Segoe"/>
                <a:ea typeface="ＭＳ ゴシック"/>
              </a:rPr>
              <a:t> heading.</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80</a:t>
            </a:fld>
            <a:endParaRPr lang="en-US" dirty="0"/>
          </a:p>
        </p:txBody>
      </p:sp>
    </p:spTree>
    <p:extLst>
      <p:ext uri="{BB962C8B-B14F-4D97-AF65-F5344CB8AC3E}">
        <p14:creationId xmlns:p14="http://schemas.microsoft.com/office/powerpoint/2010/main" val="1743963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Modify a Numbered List</a:t>
            </a:r>
            <a:endParaRPr lang="en-US"/>
          </a:p>
        </p:txBody>
      </p:sp>
      <p:sp>
        <p:nvSpPr>
          <p:cNvPr id="3" name="Content Placeholder 2"/>
          <p:cNvSpPr>
            <a:spLocks noGrp="1"/>
          </p:cNvSpPr>
          <p:nvPr>
            <p:ph idx="1"/>
          </p:nvPr>
        </p:nvSpPr>
        <p:spPr/>
        <p:txBody>
          <a:bodyPr/>
          <a:lstStyle/>
          <a:p>
            <a:pPr marL="457200" lvl="1" indent="-457200">
              <a:buFont typeface="+mj-lt"/>
              <a:buAutoNum type="arabicPeriod" startAt="7"/>
            </a:pPr>
            <a:r>
              <a:rPr lang="en-US">
                <a:solidFill>
                  <a:prstClr val="black"/>
                </a:solidFill>
                <a:latin typeface="Segoe"/>
                <a:ea typeface="ＭＳ ゴシック"/>
              </a:rPr>
              <a:t>In this next step you renumber an existing list using the lowercase letters. Click the drop-down arrow next to the Numbering button, and then click </a:t>
            </a:r>
            <a:r>
              <a:rPr lang="en-US" b="1">
                <a:solidFill>
                  <a:prstClr val="black"/>
                </a:solidFill>
                <a:latin typeface="Segoe"/>
                <a:ea typeface="ＭＳ ゴシック"/>
              </a:rPr>
              <a:t>Set Numbering Value</a:t>
            </a:r>
            <a:r>
              <a:rPr lang="en-US">
                <a:solidFill>
                  <a:prstClr val="black"/>
                </a:solidFill>
                <a:latin typeface="Segoe"/>
                <a:ea typeface="ＭＳ ゴシック"/>
              </a:rPr>
              <a:t>. The </a:t>
            </a:r>
            <a:r>
              <a:rPr lang="en-US" i="1">
                <a:solidFill>
                  <a:prstClr val="black"/>
                </a:solidFill>
                <a:latin typeface="Segoe"/>
                <a:ea typeface="ＭＳ ゴシック"/>
              </a:rPr>
              <a:t>Set Numbering Value</a:t>
            </a:r>
            <a:r>
              <a:rPr lang="en-US">
                <a:solidFill>
                  <a:prstClr val="black"/>
                </a:solidFill>
                <a:latin typeface="Segoe"/>
                <a:ea typeface="ＭＳ ゴシック"/>
              </a:rPr>
              <a:t> dialog box appears as shown </a:t>
            </a:r>
            <a:r>
              <a:rPr lang="en-US" smtClean="0">
                <a:solidFill>
                  <a:prstClr val="black"/>
                </a:solidFill>
                <a:latin typeface="Segoe"/>
                <a:ea typeface="ＭＳ ゴシック"/>
              </a:rPr>
              <a:t>below.</a:t>
            </a:r>
            <a:endParaRPr lang="en-US">
              <a:solidFill>
                <a:prstClr val="black"/>
              </a:solidFill>
              <a:latin typeface="Segoe"/>
              <a:ea typeface="ＭＳ ゴシック"/>
            </a:endParaRP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81</a:t>
            </a:fld>
            <a:endParaRPr lang="en-US" dirty="0"/>
          </a:p>
        </p:txBody>
      </p:sp>
      <p:pic>
        <p:nvPicPr>
          <p:cNvPr id="7" name="Picture 6" descr="04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352800"/>
            <a:ext cx="4082122" cy="2183048"/>
          </a:xfrm>
          <a:prstGeom prst="rect">
            <a:avLst/>
          </a:prstGeom>
        </p:spPr>
      </p:pic>
    </p:spTree>
    <p:extLst>
      <p:ext uri="{BB962C8B-B14F-4D97-AF65-F5344CB8AC3E}">
        <p14:creationId xmlns:p14="http://schemas.microsoft.com/office/powerpoint/2010/main" val="2565415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a Numbered List</a:t>
            </a:r>
          </a:p>
        </p:txBody>
      </p:sp>
      <p:sp>
        <p:nvSpPr>
          <p:cNvPr id="3" name="Text Placeholder 2"/>
          <p:cNvSpPr>
            <a:spLocks noGrp="1"/>
          </p:cNvSpPr>
          <p:nvPr>
            <p:ph type="body" idx="1"/>
          </p:nvPr>
        </p:nvSpPr>
        <p:spPr/>
        <p:txBody>
          <a:bodyPr/>
          <a:lstStyle/>
          <a:p>
            <a:pPr lvl="1" rtl="0">
              <a:buFont typeface="+mj-lt"/>
              <a:buAutoNum type="arabicPeriod" startAt="8"/>
            </a:pPr>
            <a:r>
              <a:rPr lang="en-US" sz="2000" b="0" i="0" u="none" strike="noStrike" baseline="0" smtClean="0">
                <a:solidFill>
                  <a:prstClr val="black"/>
                </a:solidFill>
                <a:latin typeface="Segoe"/>
                <a:ea typeface="ＭＳ ゴシック"/>
              </a:rPr>
              <a:t>The radio button is already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selected at Start new list; then</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 in the Set value section, click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the up-arrow to </a:t>
            </a:r>
            <a:r>
              <a:rPr lang="en-US" sz="2000" b="1" i="0" u="none" strike="noStrike" baseline="0" smtClean="0">
                <a:solidFill>
                  <a:prstClr val="black"/>
                </a:solidFill>
                <a:latin typeface="Segoe"/>
                <a:ea typeface="ＭＳ ゴシック"/>
              </a:rPr>
              <a:t>f</a:t>
            </a:r>
            <a:r>
              <a:rPr lang="en-US" sz="2000" b="0" i="0" u="none" strike="noStrike" baseline="0" smtClean="0">
                <a:solidFill>
                  <a:prstClr val="black"/>
                </a:solidFill>
                <a:latin typeface="Segoe"/>
                <a:ea typeface="ＭＳ ゴシック"/>
              </a:rPr>
              <a:t>. Your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document should match the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one at right.</a:t>
            </a:r>
          </a:p>
          <a:p>
            <a:pPr lvl="1" rtl="0">
              <a:buAutoNum type="arabicPeriod" startAt="8"/>
            </a:pPr>
            <a:r>
              <a:rPr lang="en-US" sz="2000" b="1" i="0" u="none" strike="noStrike" baseline="0" smtClean="0">
                <a:solidFill>
                  <a:prstClr val="black"/>
                </a:solidFill>
                <a:latin typeface="Segoe"/>
                <a:ea typeface="ＭＳ ゴシック"/>
              </a:rPr>
              <a:t>SAVE</a:t>
            </a:r>
            <a:r>
              <a:rPr lang="en-US" sz="2000" b="0" i="0" u="none" strike="noStrike" baseline="0" smtClean="0">
                <a:solidFill>
                  <a:prstClr val="black"/>
                </a:solidFill>
                <a:latin typeface="Segoe"/>
                <a:ea typeface="ＭＳ ゴシック"/>
              </a:rPr>
              <a:t> the document as </a:t>
            </a:r>
            <a:r>
              <a:rPr lang="en-US" sz="2000" b="1" i="1" u="none" strike="noStrike" baseline="0" smtClean="0">
                <a:solidFill>
                  <a:prstClr val="black"/>
                </a:solidFill>
                <a:latin typeface="Segoe"/>
                <a:ea typeface="ＭＳ ゴシック"/>
              </a:rPr>
              <a:t>B&amp;B </a:t>
            </a:r>
            <a:br>
              <a:rPr lang="en-US" sz="2000" b="1" i="1" u="none" strike="noStrike" baseline="0" smtClean="0">
                <a:solidFill>
                  <a:prstClr val="black"/>
                </a:solidFill>
                <a:latin typeface="Segoe"/>
                <a:ea typeface="ＭＳ ゴシック"/>
              </a:rPr>
            </a:br>
            <a:r>
              <a:rPr lang="en-US" sz="2000" b="1" i="1" u="none" strike="noStrike" baseline="0" smtClean="0">
                <a:solidFill>
                  <a:prstClr val="black"/>
                </a:solidFill>
                <a:latin typeface="Segoe"/>
                <a:ea typeface="ＭＳ ゴシック"/>
              </a:rPr>
              <a:t>Numbered Alarm List 1</a:t>
            </a:r>
            <a:r>
              <a:rPr lang="en-US" sz="2000" b="0" i="0" u="none" strike="noStrike" baseline="0" smtClean="0">
                <a:solidFill>
                  <a:prstClr val="black"/>
                </a:solidFill>
                <a:latin typeface="Segoe"/>
                <a:ea typeface="ＭＳ ゴシック"/>
              </a:rPr>
              <a:t> in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the lesson folder on your flash </a:t>
            </a:r>
            <a:br>
              <a:rPr lang="en-US" sz="2000" b="0" i="0" u="none" strike="noStrike" baseline="0" smtClean="0">
                <a:solidFill>
                  <a:prstClr val="black"/>
                </a:solidFill>
                <a:latin typeface="Segoe"/>
                <a:ea typeface="ＭＳ ゴシック"/>
              </a:rPr>
            </a:br>
            <a:r>
              <a:rPr lang="en-US" sz="2000" b="0" i="0" u="none" strike="noStrike" baseline="0" smtClean="0">
                <a:solidFill>
                  <a:prstClr val="black"/>
                </a:solidFill>
                <a:latin typeface="Segoe"/>
                <a:ea typeface="ＭＳ ゴシック"/>
              </a:rPr>
              <a:t>drive, and then </a:t>
            </a:r>
            <a:r>
              <a:rPr lang="en-US" sz="2000" b="1" i="0" u="none" strike="noStrike" baseline="0" smtClean="0">
                <a:solidFill>
                  <a:prstClr val="black"/>
                </a:solidFill>
                <a:latin typeface="Segoe"/>
                <a:ea typeface="ＭＳ ゴシック"/>
              </a:rPr>
              <a:t>CLOSE </a:t>
            </a:r>
            <a:r>
              <a:rPr lang="en-US" sz="2000" b="0" i="0" u="none" strike="noStrike" baseline="0" smtClean="0">
                <a:solidFill>
                  <a:prstClr val="black"/>
                </a:solidFill>
                <a:latin typeface="Segoe"/>
                <a:ea typeface="ＭＳ ゴシック"/>
              </a:rPr>
              <a:t>the file.</a:t>
            </a:r>
          </a:p>
          <a:p>
            <a:pPr lvl="0" rtl="0"/>
            <a:r>
              <a:rPr lang="en-US" sz="2000" b="1" i="0" u="none" strike="noStrike" baseline="0" smtClean="0">
                <a:solidFill>
                  <a:srgbClr val="000000"/>
                </a:solidFill>
                <a:latin typeface="Segoe"/>
                <a:ea typeface="ＭＳ ゴシック"/>
              </a:rPr>
              <a:t>PAUSE. LEAVE </a:t>
            </a:r>
            <a:r>
              <a:rPr lang="en-US" sz="2000" b="0" i="0" u="none" strike="noStrike" baseline="0" smtClean="0">
                <a:solidFill>
                  <a:srgbClr val="000000"/>
                </a:solidFill>
                <a:latin typeface="Segoe"/>
                <a:ea typeface="ＭＳ ゴシック"/>
              </a:rPr>
              <a:t>the document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82</a:t>
            </a:fld>
            <a:endParaRPr lang="en-US" dirty="0"/>
          </a:p>
        </p:txBody>
      </p:sp>
      <p:pic>
        <p:nvPicPr>
          <p:cNvPr id="7" name="Picture 6" descr="0427.png"/>
          <p:cNvPicPr>
            <a:picLocks noChangeAspect="1"/>
          </p:cNvPicPr>
          <p:nvPr/>
        </p:nvPicPr>
        <p:blipFill rotWithShape="1">
          <a:blip r:embed="rId2">
            <a:extLst>
              <a:ext uri="{28A0092B-C50C-407E-A947-70E740481C1C}">
                <a14:useLocalDpi xmlns:a14="http://schemas.microsoft.com/office/drawing/2010/main" val="0"/>
              </a:ext>
            </a:extLst>
          </a:blip>
          <a:srcRect l="25853" t="1890"/>
          <a:stretch/>
        </p:blipFill>
        <p:spPr>
          <a:xfrm>
            <a:off x="5029200" y="1600200"/>
            <a:ext cx="3606861" cy="3364369"/>
          </a:xfrm>
          <a:prstGeom prst="rect">
            <a:avLst/>
          </a:prstGeom>
        </p:spPr>
      </p:pic>
    </p:spTree>
    <p:extLst>
      <p:ext uri="{BB962C8B-B14F-4D97-AF65-F5344CB8AC3E}">
        <p14:creationId xmlns:p14="http://schemas.microsoft.com/office/powerpoint/2010/main" val="28196675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Alignment to Numbering List</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a:t>
            </a:r>
            <a:r>
              <a:rPr lang="en-US" b="0" i="0" u="none" strike="noStrike" baseline="0" smtClean="0">
                <a:latin typeface="Segoe"/>
                <a:ea typeface="ＭＳ ゴシック"/>
              </a:rPr>
              <a:t> the document that is open from the previous exercise.</a:t>
            </a:r>
          </a:p>
          <a:p>
            <a:pPr lvl="1" rtl="0"/>
            <a:r>
              <a:rPr lang="en-US" b="0" i="0" u="none" strike="noStrike" baseline="0" smtClean="0">
                <a:solidFill>
                  <a:srgbClr val="000000"/>
                </a:solidFill>
                <a:latin typeface="Segoe"/>
                <a:ea typeface="ＭＳ ゴシック"/>
              </a:rPr>
              <a:t>Select the numbered list under the </a:t>
            </a:r>
            <a:r>
              <a:rPr lang="en-US" b="0" i="1" u="none" strike="noStrike" baseline="0" smtClean="0">
                <a:solidFill>
                  <a:srgbClr val="000000"/>
                </a:solidFill>
                <a:latin typeface="Segoe"/>
                <a:ea typeface="ＭＳ ゴシック"/>
              </a:rPr>
              <a:t>Set Alarm</a:t>
            </a:r>
            <a:r>
              <a:rPr lang="en-US" b="0" i="0" u="none" strike="noStrike" baseline="0" smtClean="0">
                <a:solidFill>
                  <a:srgbClr val="000000"/>
                </a:solidFill>
                <a:latin typeface="Segoe"/>
                <a:ea typeface="ＭＳ ゴシック"/>
              </a:rPr>
              <a:t> heading.</a:t>
            </a:r>
          </a:p>
          <a:p>
            <a:pPr lvl="1" rtl="0"/>
            <a:r>
              <a:rPr lang="en-US" b="0" i="0" u="none" strike="noStrike" baseline="0" smtClean="0">
                <a:solidFill>
                  <a:srgbClr val="000000"/>
                </a:solidFill>
                <a:latin typeface="Segoe"/>
                <a:ea typeface="ＭＳ ゴシック"/>
              </a:rPr>
              <a:t>To change the alignment format of the numbered list, click the drop-down arrow next to the Numberi</a:t>
            </a:r>
            <a:r>
              <a:rPr lang="en-US" b="0" i="0" u="none" strike="noStrike" baseline="0" smtClean="0">
                <a:solidFill>
                  <a:prstClr val="black"/>
                </a:solidFill>
                <a:latin typeface="Segoe"/>
                <a:ea typeface="ＭＳ ゴシック"/>
              </a:rPr>
              <a:t>ng</a:t>
            </a:r>
            <a:r>
              <a:rPr lang="en-US" b="0" i="0" u="none" strike="noStrike"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button, and then click </a:t>
            </a:r>
            <a:r>
              <a:rPr lang="en-US" b="1" i="0" u="none" strike="noStrike" baseline="0" smtClean="0">
                <a:solidFill>
                  <a:prstClr val="black"/>
                </a:solidFill>
                <a:latin typeface="Segoe"/>
                <a:ea typeface="ＭＳ ゴシック"/>
              </a:rPr>
              <a:t>Define New Number Format</a:t>
            </a:r>
            <a:r>
              <a:rPr lang="en-US" b="0" i="0" u="none" strike="noStrike" baseline="0" smtClean="0">
                <a:solidFill>
                  <a:prstClr val="black"/>
                </a:solidFill>
                <a:latin typeface="Segoe"/>
                <a:ea typeface="ＭＳ ゴシック"/>
              </a:rPr>
              <a:t>. The Define New Number Format dialog box appears.</a:t>
            </a:r>
          </a:p>
          <a:p>
            <a:pPr lvl="1"/>
            <a:r>
              <a:rPr lang="en-US">
                <a:solidFill>
                  <a:prstClr val="black"/>
                </a:solidFill>
                <a:latin typeface="Segoe"/>
                <a:ea typeface="ＭＳ ゴシック"/>
              </a:rPr>
              <a:t>In the Alignment group, click the drop-down arrow and select </a:t>
            </a:r>
            <a:r>
              <a:rPr lang="en-US" b="1">
                <a:solidFill>
                  <a:prstClr val="black"/>
                </a:solidFill>
                <a:latin typeface="Segoe"/>
                <a:ea typeface="ＭＳ ゴシック"/>
              </a:rPr>
              <a:t>Right</a:t>
            </a:r>
            <a:r>
              <a:rPr lang="en-US">
                <a:solidFill>
                  <a:prstClr val="black"/>
                </a:solidFill>
                <a:latin typeface="Segoe"/>
                <a:ea typeface="ＭＳ ゴシック"/>
              </a:rPr>
              <a:t> to change the alignment of the numbering list.</a:t>
            </a:r>
          </a:p>
          <a:p>
            <a:pPr lvl="1" rtl="0"/>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83</a:t>
            </a:fld>
            <a:endParaRPr lang="en-US" dirty="0"/>
          </a:p>
        </p:txBody>
      </p:sp>
    </p:spTree>
    <p:extLst>
      <p:ext uri="{BB962C8B-B14F-4D97-AF65-F5344CB8AC3E}">
        <p14:creationId xmlns:p14="http://schemas.microsoft.com/office/powerpoint/2010/main" val="64184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Change the Alignment to Numbering List</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Notice how nicely the list is aligned (see below).</a:t>
            </a:r>
          </a:p>
          <a:p>
            <a:pPr lvl="1">
              <a:buFont typeface="+mj-lt"/>
              <a:buAutoNum type="arabicPeriod" startAt="4"/>
            </a:pPr>
            <a:r>
              <a:rPr lang="en-US">
                <a:solidFill>
                  <a:prstClr val="black"/>
                </a:solidFill>
                <a:latin typeface="Segoe"/>
                <a:ea typeface="ＭＳ ゴシック"/>
              </a:rPr>
              <a:t> </a:t>
            </a:r>
            <a:r>
              <a:rPr lang="en-US" b="1" smtClean="0">
                <a:solidFill>
                  <a:prstClr val="black"/>
                </a:solidFill>
                <a:latin typeface="Segoe"/>
                <a:ea typeface="ＭＳ ゴシック"/>
              </a:rPr>
              <a:t>SAVE</a:t>
            </a:r>
            <a:r>
              <a:rPr lang="en-US" smtClean="0">
                <a:solidFill>
                  <a:prstClr val="black"/>
                </a:solidFill>
                <a:latin typeface="Segoe"/>
                <a:ea typeface="ＭＳ ゴシック"/>
              </a:rPr>
              <a:t> </a:t>
            </a:r>
            <a:r>
              <a:rPr lang="en-US">
                <a:solidFill>
                  <a:prstClr val="black"/>
                </a:solidFill>
                <a:latin typeface="Segoe"/>
                <a:ea typeface="ＭＳ ゴシック"/>
              </a:rPr>
              <a:t>the document as </a:t>
            </a:r>
            <a:r>
              <a:rPr lang="en-US" b="1">
                <a:solidFill>
                  <a:prstClr val="black"/>
                </a:solidFill>
                <a:latin typeface="Segoe"/>
                <a:ea typeface="ＭＳ ゴシック"/>
              </a:rPr>
              <a:t>B&amp;B Numbered Alarm List Final</a:t>
            </a:r>
            <a:r>
              <a:rPr lang="en-US">
                <a:solidFill>
                  <a:prstClr val="black"/>
                </a:solidFill>
                <a:latin typeface="Segoe"/>
                <a:ea typeface="ＭＳ ゴシック"/>
              </a:rPr>
              <a:t> in the lesson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folder on </a:t>
            </a:r>
            <a:r>
              <a:rPr lang="en-US">
                <a:solidFill>
                  <a:prstClr val="black"/>
                </a:solidFill>
                <a:latin typeface="Segoe"/>
                <a:ea typeface="ＭＳ ゴシック"/>
              </a:rPr>
              <a:t>your </a:t>
            </a:r>
            <a:r>
              <a:rPr lang="en-US" smtClean="0">
                <a:solidFill>
                  <a:prstClr val="black"/>
                </a:solidFill>
                <a:latin typeface="Segoe"/>
                <a:ea typeface="ＭＳ ゴシック"/>
              </a:rPr>
              <a:t>flash</a:t>
            </a:r>
            <a:br>
              <a:rPr lang="en-US" smtClean="0">
                <a:solidFill>
                  <a:prstClr val="black"/>
                </a:solidFill>
                <a:latin typeface="Segoe"/>
                <a:ea typeface="ＭＳ ゴシック"/>
              </a:rPr>
            </a:br>
            <a:r>
              <a:rPr lang="en-US" smtClean="0">
                <a:solidFill>
                  <a:prstClr val="black"/>
                </a:solidFill>
                <a:latin typeface="Segoe"/>
                <a:ea typeface="ＭＳ ゴシック"/>
              </a:rPr>
              <a:t>drive</a:t>
            </a:r>
            <a:r>
              <a:rPr lang="en-US">
                <a:solidFill>
                  <a:prstClr val="black"/>
                </a:solidFill>
                <a:latin typeface="Segoe"/>
                <a:ea typeface="ＭＳ ゴシック"/>
              </a:rPr>
              <a:t>, </a:t>
            </a:r>
            <a:r>
              <a:rPr lang="en-US" smtClean="0">
                <a:solidFill>
                  <a:prstClr val="black"/>
                </a:solidFill>
                <a:latin typeface="Segoe"/>
                <a:ea typeface="ＭＳ ゴシック"/>
              </a:rPr>
              <a:t>and </a:t>
            </a:r>
            <a:r>
              <a:rPr lang="en-US">
                <a:solidFill>
                  <a:prstClr val="black"/>
                </a:solidFill>
                <a:latin typeface="Segoe"/>
                <a:ea typeface="ＭＳ ゴシック"/>
              </a:rPr>
              <a:t>then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b="1" smtClean="0">
                <a:solidFill>
                  <a:prstClr val="black"/>
                </a:solidFill>
                <a:latin typeface="Segoe"/>
                <a:ea typeface="ＭＳ ゴシック"/>
              </a:rPr>
              <a:t>CLOSE </a:t>
            </a:r>
            <a:r>
              <a:rPr lang="en-US" smtClean="0">
                <a:solidFill>
                  <a:prstClr val="black"/>
                </a:solidFill>
                <a:latin typeface="Segoe"/>
                <a:ea typeface="ＭＳ ゴシック"/>
              </a:rPr>
              <a:t>the </a:t>
            </a:r>
            <a:r>
              <a:rPr lang="en-US">
                <a:solidFill>
                  <a:prstClr val="black"/>
                </a:solidFill>
                <a:latin typeface="Segoe"/>
                <a:ea typeface="ＭＳ ゴシック"/>
              </a:rPr>
              <a:t>file.</a:t>
            </a:r>
          </a:p>
          <a:p>
            <a:pPr lvl="0"/>
            <a:r>
              <a:rPr lang="en-US" b="1">
                <a:latin typeface="Segoe"/>
                <a:ea typeface="ＭＳ ゴシック"/>
              </a:rPr>
              <a:t>PAUSE. LEAVE </a:t>
            </a:r>
            <a:r>
              <a:rPr lang="en-US">
                <a:latin typeface="Segoe"/>
                <a:ea typeface="ＭＳ ゴシック"/>
              </a:rPr>
              <a:t>Word </a:t>
            </a:r>
            <a:r>
              <a:rPr lang="en-US" smtClean="0">
                <a:latin typeface="Segoe"/>
                <a:ea typeface="ＭＳ ゴシック"/>
              </a:rPr>
              <a:t/>
            </a:r>
            <a:br>
              <a:rPr lang="en-US" smtClean="0">
                <a:latin typeface="Segoe"/>
                <a:ea typeface="ＭＳ ゴシック"/>
              </a:rPr>
            </a:br>
            <a:r>
              <a:rPr lang="en-US" smtClean="0">
                <a:latin typeface="Segoe"/>
                <a:ea typeface="ＭＳ ゴシック"/>
              </a:rPr>
              <a:t>open </a:t>
            </a:r>
            <a:r>
              <a:rPr lang="en-US">
                <a:latin typeface="Segoe"/>
                <a:ea typeface="ＭＳ ゴシック"/>
              </a:rPr>
              <a:t>to use in the next </a:t>
            </a:r>
            <a:r>
              <a:rPr lang="en-US" smtClean="0">
                <a:latin typeface="Segoe"/>
                <a:ea typeface="ＭＳ ゴシック"/>
              </a:rPr>
              <a:t/>
            </a:r>
            <a:br>
              <a:rPr lang="en-US" smtClean="0">
                <a:latin typeface="Segoe"/>
                <a:ea typeface="ＭＳ ゴシック"/>
              </a:rPr>
            </a:br>
            <a:r>
              <a:rPr lang="en-US" smtClean="0">
                <a:latin typeface="Segoe"/>
                <a:ea typeface="ＭＳ ゴシック"/>
              </a:rPr>
              <a:t>exercise</a:t>
            </a:r>
            <a:r>
              <a:rPr lang="en-US">
                <a:latin typeface="Segoe"/>
                <a:ea typeface="ＭＳ ゴシック"/>
              </a:rPr>
              <a:t>.</a:t>
            </a:r>
          </a:p>
          <a:p>
            <a:pPr lvl="1" rtl="0">
              <a:buFont typeface="+mj-lt"/>
              <a:buAutoNum type="arabicPeriod" startAt="4"/>
            </a:pPr>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84</a:t>
            </a:fld>
            <a:endParaRPr lang="en-US" dirty="0"/>
          </a:p>
        </p:txBody>
      </p:sp>
      <p:pic>
        <p:nvPicPr>
          <p:cNvPr id="7" name="Picture 6" descr="04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362200"/>
            <a:ext cx="4328650" cy="3148110"/>
          </a:xfrm>
          <a:prstGeom prst="rect">
            <a:avLst/>
          </a:prstGeom>
        </p:spPr>
      </p:pic>
    </p:spTree>
    <p:extLst>
      <p:ext uri="{BB962C8B-B14F-4D97-AF65-F5344CB8AC3E}">
        <p14:creationId xmlns:p14="http://schemas.microsoft.com/office/powerpoint/2010/main" val="9135762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Creating and Modifying a MultiLevel List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Word provides a multilevel feature that is used for outlines and other documents that require many levels—these levels can be a combination of letters and numbers.</a:t>
            </a:r>
          </a:p>
          <a:p>
            <a:pPr lvl="0" rtl="0"/>
            <a:r>
              <a:rPr lang="en-US" b="0" i="0" u="none" strike="noStrike" baseline="0" smtClean="0">
                <a:latin typeface="Segoe"/>
                <a:ea typeface="ＭＳ ゴシック"/>
              </a:rPr>
              <a:t>Multilevel lists are typically used in documents where subsets of information are needed within the list, such as preparing an agenda, outline, or exam questions. </a:t>
            </a:r>
          </a:p>
          <a:p>
            <a:pPr lvl="0" rtl="0"/>
            <a:r>
              <a:rPr lang="en-US" b="0" i="0" u="none" strike="noStrike" baseline="0" smtClean="0">
                <a:latin typeface="Segoe"/>
                <a:ea typeface="ＭＳ ゴシック"/>
              </a:rPr>
              <a:t>You can use the multilevel list for outlining your research paper.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85</a:t>
            </a:fld>
            <a:endParaRPr lang="en-US" dirty="0"/>
          </a:p>
        </p:txBody>
      </p:sp>
    </p:spTree>
    <p:extLst>
      <p:ext uri="{BB962C8B-B14F-4D97-AF65-F5344CB8AC3E}">
        <p14:creationId xmlns:p14="http://schemas.microsoft.com/office/powerpoint/2010/main" val="42495826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Multilevel Outline List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OPEN </a:t>
            </a:r>
            <a:r>
              <a:rPr lang="en-US" b="1" i="1" u="none" strike="noStrike" baseline="0" smtClean="0">
                <a:latin typeface="Segoe"/>
                <a:ea typeface="ＭＳ ゴシック"/>
              </a:rPr>
              <a:t>Outline</a:t>
            </a:r>
            <a:r>
              <a:rPr lang="en-US" b="0" i="0" u="none" strike="noStrike" baseline="0" smtClean="0">
                <a:latin typeface="Segoe"/>
                <a:ea typeface="ＭＳ ゴシック"/>
              </a:rPr>
              <a:t> from the data files for this lesson.</a:t>
            </a:r>
          </a:p>
          <a:p>
            <a:pPr lvl="1" rtl="0"/>
            <a:r>
              <a:rPr lang="en-US" b="0" i="0" u="none" strike="noStrike" baseline="0" smtClean="0">
                <a:solidFill>
                  <a:srgbClr val="000000"/>
                </a:solidFill>
                <a:latin typeface="Segoe"/>
                <a:ea typeface="ＭＳ ゴシック"/>
              </a:rPr>
              <a:t>Position the insertion point on the blank line after the </a:t>
            </a:r>
            <a:r>
              <a:rPr lang="en-US" b="0" i="1" u="none" strike="noStrike" baseline="0" smtClean="0">
                <a:solidFill>
                  <a:srgbClr val="000000"/>
                </a:solidFill>
                <a:latin typeface="Segoe"/>
                <a:ea typeface="ＭＳ ゴシック"/>
              </a:rPr>
              <a:t>Discussion Outline</a:t>
            </a:r>
            <a:r>
              <a:rPr lang="en-US" b="0" i="0" u="none" strike="noStrike" baseline="0" smtClean="0">
                <a:solidFill>
                  <a:srgbClr val="000000"/>
                </a:solidFill>
                <a:latin typeface="Segoe"/>
                <a:ea typeface="ＭＳ ゴシック"/>
              </a:rPr>
              <a:t> heading.</a:t>
            </a:r>
          </a:p>
          <a:p>
            <a:pPr lvl="1" rtl="0"/>
            <a:r>
              <a:rPr lang="en-US" b="0" i="0" u="none" strike="noStrike" baseline="0" smtClean="0">
                <a:solidFill>
                  <a:prstClr val="black"/>
                </a:solidFill>
                <a:latin typeface="Segoe"/>
                <a:ea typeface="ＭＳ ゴシック"/>
              </a:rPr>
              <a:t>On the Home tab, in the </a:t>
            </a:r>
            <a:r>
              <a:rPr lang="en-US" b="0" i="0" u="none" strike="noStrike" baseline="0" smtClean="0">
                <a:solidFill>
                  <a:prstClr val="black"/>
                </a:solidFill>
                <a:latin typeface="Times New Roman"/>
                <a:ea typeface="ＭＳ ゴシック"/>
              </a:rPr>
              <a:t>Paragraph</a:t>
            </a:r>
            <a:r>
              <a:rPr lang="en-US" b="0" i="0" u="none" strike="noStrike" baseline="0" smtClean="0">
                <a:solidFill>
                  <a:prstClr val="black"/>
                </a:solidFill>
                <a:latin typeface="Segoe"/>
                <a:ea typeface="ＭＳ ゴシック"/>
              </a:rPr>
              <a:t> group, click the </a:t>
            </a:r>
            <a:r>
              <a:rPr lang="en-US" b="1" i="0" u="none" strike="noStrike" baseline="0" smtClean="0">
                <a:solidFill>
                  <a:prstClr val="black"/>
                </a:solidFill>
                <a:latin typeface="Segoe"/>
                <a:ea typeface="ＭＳ ゴシック"/>
              </a:rPr>
              <a:t>Multilevel List</a:t>
            </a:r>
            <a:r>
              <a:rPr lang="en-US" b="0" i="0" u="none" strike="noStrike" baseline="0" smtClean="0">
                <a:solidFill>
                  <a:prstClr val="black"/>
                </a:solidFill>
                <a:latin typeface="Segoe"/>
                <a:ea typeface="ＭＳ ゴシック"/>
              </a:rPr>
              <a:t> button. A menu of list formats appears. Notice that when you position the mouse pointer over the formats, they enlarge and expand.</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86</a:t>
            </a:fld>
            <a:endParaRPr lang="en-US" dirty="0"/>
          </a:p>
        </p:txBody>
      </p:sp>
    </p:spTree>
    <p:extLst>
      <p:ext uri="{BB962C8B-B14F-4D97-AF65-F5344CB8AC3E}">
        <p14:creationId xmlns:p14="http://schemas.microsoft.com/office/powerpoint/2010/main" val="1890818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a:ea typeface="ＭＳ ゴシック"/>
              </a:rPr>
              <a:t>Step by Step: Create a Multilevel Outline List</a:t>
            </a:r>
            <a:endParaRPr lang="en-US"/>
          </a:p>
        </p:txBody>
      </p:sp>
      <p:sp>
        <p:nvSpPr>
          <p:cNvPr id="3" name="Content Placeholder 2"/>
          <p:cNvSpPr>
            <a:spLocks noGrp="1"/>
          </p:cNvSpPr>
          <p:nvPr>
            <p:ph idx="1"/>
          </p:nvPr>
        </p:nvSpPr>
        <p:spPr/>
        <p:txBody>
          <a:bodyPr/>
          <a:lstStyle/>
          <a:p>
            <a:pPr lvl="1">
              <a:buFont typeface="+mj-lt"/>
              <a:buAutoNum type="arabicPeriod" startAt="3"/>
            </a:pPr>
            <a:r>
              <a:rPr lang="en-US">
                <a:solidFill>
                  <a:prstClr val="black"/>
                </a:solidFill>
                <a:latin typeface="Segoe"/>
                <a:ea typeface="ＭＳ ゴシック"/>
              </a:rPr>
              <a:t>Click the </a:t>
            </a:r>
            <a:r>
              <a:rPr lang="en-US" b="1">
                <a:solidFill>
                  <a:prstClr val="black"/>
                </a:solidFill>
                <a:latin typeface="Segoe"/>
                <a:ea typeface="ＭＳ ゴシック"/>
              </a:rPr>
              <a:t>format </a:t>
            </a:r>
            <a:r>
              <a:rPr lang="en-US" b="1" smtClean="0">
                <a:solidFill>
                  <a:prstClr val="black"/>
                </a:solidFill>
                <a:latin typeface="Segoe"/>
                <a:ea typeface="ＭＳ ゴシック"/>
              </a:rPr>
              <a:t/>
            </a:r>
            <a:br>
              <a:rPr lang="en-US" b="1" smtClean="0">
                <a:solidFill>
                  <a:prstClr val="black"/>
                </a:solidFill>
                <a:latin typeface="Segoe"/>
                <a:ea typeface="ＭＳ ゴシック"/>
              </a:rPr>
            </a:br>
            <a:r>
              <a:rPr lang="en-US" b="1" smtClean="0">
                <a:solidFill>
                  <a:prstClr val="black"/>
                </a:solidFill>
                <a:latin typeface="Segoe"/>
                <a:ea typeface="ＭＳ ゴシック"/>
              </a:rPr>
              <a:t>style</a:t>
            </a:r>
            <a:r>
              <a:rPr lang="en-US" smtClean="0">
                <a:solidFill>
                  <a:prstClr val="black"/>
                </a:solidFill>
                <a:latin typeface="Segoe"/>
                <a:ea typeface="ＭＳ ゴシック"/>
              </a:rPr>
              <a:t> </a:t>
            </a:r>
            <a:r>
              <a:rPr lang="en-US">
                <a:solidFill>
                  <a:prstClr val="black"/>
                </a:solidFill>
                <a:latin typeface="Segoe"/>
                <a:ea typeface="ＭＳ ゴシック"/>
              </a:rPr>
              <a:t>in the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Current </a:t>
            </a:r>
            <a:r>
              <a:rPr lang="en-US">
                <a:solidFill>
                  <a:prstClr val="black"/>
                </a:solidFill>
                <a:latin typeface="Segoe"/>
                <a:ea typeface="ＭＳ ゴシック"/>
              </a:rPr>
              <a:t>List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section</a:t>
            </a:r>
            <a:r>
              <a:rPr lang="en-US">
                <a:solidFill>
                  <a:prstClr val="black"/>
                </a:solidFill>
                <a:latin typeface="Segoe"/>
                <a:ea typeface="ＭＳ ゴシック"/>
              </a:rPr>
              <a:t>, as </a:t>
            </a:r>
            <a:r>
              <a:rPr lang="en-US" smtClean="0">
                <a:solidFill>
                  <a:prstClr val="black"/>
                </a:solidFill>
                <a:latin typeface="Segoe"/>
                <a:ea typeface="ＭＳ ゴシック"/>
              </a:rPr>
              <a:t>shown</a:t>
            </a:r>
            <a:br>
              <a:rPr lang="en-US" smtClean="0">
                <a:solidFill>
                  <a:prstClr val="black"/>
                </a:solidFill>
                <a:latin typeface="Segoe"/>
                <a:ea typeface="ＭＳ ゴシック"/>
              </a:rPr>
            </a:br>
            <a:r>
              <a:rPr lang="en-US" smtClean="0">
                <a:solidFill>
                  <a:prstClr val="black"/>
                </a:solidFill>
                <a:latin typeface="Segoe"/>
                <a:ea typeface="ＭＳ ゴシック"/>
              </a:rPr>
              <a:t>at right. </a:t>
            </a:r>
            <a:r>
              <a:rPr lang="en-US">
                <a:solidFill>
                  <a:prstClr val="black"/>
                </a:solidFill>
                <a:latin typeface="Segoe"/>
                <a:ea typeface="ＭＳ ゴシック"/>
              </a:rPr>
              <a:t>The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number </a:t>
            </a:r>
            <a:r>
              <a:rPr lang="en-US">
                <a:solidFill>
                  <a:prstClr val="black"/>
                </a:solidFill>
                <a:latin typeface="Segoe"/>
                <a:ea typeface="ＭＳ ゴシック"/>
              </a:rPr>
              <a:t>1. is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inserted </a:t>
            </a:r>
            <a:r>
              <a:rPr lang="en-US">
                <a:solidFill>
                  <a:prstClr val="black"/>
                </a:solidFill>
                <a:latin typeface="Segoe"/>
                <a:ea typeface="ＭＳ ゴシック"/>
              </a:rPr>
              <a:t>for </a:t>
            </a:r>
            <a:r>
              <a:rPr lang="en-US">
                <a:solidFill>
                  <a:srgbClr val="000000"/>
                </a:solidFill>
                <a:latin typeface="Segoe"/>
                <a:ea typeface="ＭＳ ゴシック"/>
              </a:rPr>
              <a:t>you</a:t>
            </a:r>
            <a:r>
              <a:rPr lang="en-US" smtClean="0">
                <a:solidFill>
                  <a:srgbClr val="000000"/>
                </a:solidFill>
                <a:latin typeface="Segoe"/>
                <a:ea typeface="ＭＳ ゴシック"/>
              </a:rPr>
              <a:t>.</a:t>
            </a:r>
          </a:p>
          <a:p>
            <a:pPr lvl="1">
              <a:buFont typeface="+mj-lt"/>
              <a:buAutoNum type="arabicPeriod" startAt="3"/>
            </a:pPr>
            <a:r>
              <a:rPr lang="en-US">
                <a:solidFill>
                  <a:prstClr val="black"/>
                </a:solidFill>
                <a:latin typeface="Segoe"/>
                <a:ea typeface="ＭＳ ゴシック"/>
              </a:rPr>
              <a:t>Type </a:t>
            </a:r>
            <a:r>
              <a:rPr lang="en-US" b="1">
                <a:solidFill>
                  <a:prstClr val="black"/>
                </a:solidFill>
                <a:latin typeface="Segoe"/>
                <a:ea typeface="ＭＳ ゴシック"/>
              </a:rPr>
              <a:t>Experience</a:t>
            </a:r>
            <a:r>
              <a:rPr lang="en-US">
                <a:solidFill>
                  <a:prstClr val="black"/>
                </a:solidFill>
                <a:latin typeface="Segoe"/>
                <a:ea typeface="ＭＳ ゴシック"/>
              </a:rPr>
              <a:t>,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and </a:t>
            </a:r>
            <a:r>
              <a:rPr lang="en-US">
                <a:solidFill>
                  <a:prstClr val="black"/>
                </a:solidFill>
                <a:latin typeface="Segoe"/>
                <a:ea typeface="ＭＳ ゴシック"/>
              </a:rPr>
              <a:t>then press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the</a:t>
            </a:r>
            <a:r>
              <a:rPr lang="en-US" b="1" smtClean="0">
                <a:solidFill>
                  <a:prstClr val="black"/>
                </a:solidFill>
                <a:latin typeface="Segoe"/>
                <a:ea typeface="ＭＳ ゴシック"/>
              </a:rPr>
              <a:t> </a:t>
            </a:r>
            <a:r>
              <a:rPr lang="en-US" b="1">
                <a:solidFill>
                  <a:prstClr val="black"/>
                </a:solidFill>
                <a:latin typeface="Segoe"/>
                <a:ea typeface="ＭＳ ゴシック"/>
              </a:rPr>
              <a:t>Enter</a:t>
            </a:r>
            <a:r>
              <a:rPr lang="en-US">
                <a:solidFill>
                  <a:prstClr val="black"/>
                </a:solidFill>
                <a:latin typeface="Segoe"/>
                <a:ea typeface="ＭＳ ゴシック"/>
              </a:rPr>
              <a:t> key.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When </a:t>
            </a:r>
            <a:r>
              <a:rPr lang="en-US">
                <a:solidFill>
                  <a:prstClr val="black"/>
                </a:solidFill>
                <a:latin typeface="Segoe"/>
                <a:ea typeface="ＭＳ ゴシック"/>
              </a:rPr>
              <a:t>you press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Enter</a:t>
            </a:r>
            <a:r>
              <a:rPr lang="en-US">
                <a:solidFill>
                  <a:prstClr val="black"/>
                </a:solidFill>
                <a:latin typeface="Segoe"/>
                <a:ea typeface="ＭＳ ゴシック"/>
              </a:rPr>
              <a:t>, the number </a:t>
            </a:r>
            <a:r>
              <a:rPr lang="en-US" smtClean="0">
                <a:solidFill>
                  <a:prstClr val="black"/>
                </a:solidFill>
                <a:latin typeface="Segoe"/>
                <a:ea typeface="ＭＳ ゴシック"/>
              </a:rPr>
              <a:t/>
            </a:r>
            <a:br>
              <a:rPr lang="en-US" smtClean="0">
                <a:solidFill>
                  <a:prstClr val="black"/>
                </a:solidFill>
                <a:latin typeface="Segoe"/>
                <a:ea typeface="ＭＳ ゴシック"/>
              </a:rPr>
            </a:br>
            <a:r>
              <a:rPr lang="en-US" smtClean="0">
                <a:solidFill>
                  <a:prstClr val="black"/>
                </a:solidFill>
                <a:latin typeface="Segoe"/>
                <a:ea typeface="ＭＳ ゴシック"/>
              </a:rPr>
              <a:t>2</a:t>
            </a:r>
            <a:r>
              <a:rPr lang="en-US">
                <a:solidFill>
                  <a:prstClr val="black"/>
                </a:solidFill>
                <a:latin typeface="Segoe"/>
                <a:ea typeface="ＭＳ ゴシック"/>
              </a:rPr>
              <a:t>. is inserted.</a:t>
            </a:r>
          </a:p>
          <a:p>
            <a:pPr lvl="1">
              <a:buFont typeface="+mj-lt"/>
              <a:buAutoNum type="arabicPeriod" startAt="3"/>
            </a:pPr>
            <a:endParaRPr lang="en-US">
              <a:solidFill>
                <a:srgbClr val="000000"/>
              </a:solidFill>
              <a:latin typeface="Segoe"/>
              <a:ea typeface="ＭＳ ゴシック"/>
            </a:endParaRPr>
          </a:p>
          <a:p>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87</a:t>
            </a:fld>
            <a:endParaRPr lang="en-US" dirty="0"/>
          </a:p>
        </p:txBody>
      </p:sp>
      <p:pic>
        <p:nvPicPr>
          <p:cNvPr id="7" name="Picture 6" descr="04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819" y="1600200"/>
            <a:ext cx="4815140" cy="3943688"/>
          </a:xfrm>
          <a:prstGeom prst="rect">
            <a:avLst/>
          </a:prstGeom>
        </p:spPr>
      </p:pic>
    </p:spTree>
    <p:extLst>
      <p:ext uri="{BB962C8B-B14F-4D97-AF65-F5344CB8AC3E}">
        <p14:creationId xmlns:p14="http://schemas.microsoft.com/office/powerpoint/2010/main" val="2502386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Multilevel Outline List</a:t>
            </a:r>
          </a:p>
        </p:txBody>
      </p:sp>
      <p:sp>
        <p:nvSpPr>
          <p:cNvPr id="3" name="Text Placeholder 2"/>
          <p:cNvSpPr>
            <a:spLocks noGrp="1"/>
          </p:cNvSpPr>
          <p:nvPr>
            <p:ph type="body" idx="1"/>
          </p:nvPr>
        </p:nvSpPr>
        <p:spPr/>
        <p:txBody>
          <a:bodyPr/>
          <a:lstStyle/>
          <a:p>
            <a:pPr lvl="1" rtl="0">
              <a:buFont typeface="+mj-lt"/>
              <a:buAutoNum type="arabicPeriod" startAt="5"/>
            </a:pPr>
            <a:r>
              <a:rPr lang="en-US" sz="2000" b="0" i="0" u="none" strike="noStrike" baseline="0" smtClean="0">
                <a:solidFill>
                  <a:prstClr val="black"/>
                </a:solidFill>
                <a:latin typeface="Segoe"/>
                <a:ea typeface="ＭＳ ゴシック"/>
              </a:rPr>
              <a:t>Type </a:t>
            </a:r>
            <a:r>
              <a:rPr lang="en-US" sz="2000" b="1" i="0" u="none" strike="noStrike" baseline="0" smtClean="0">
                <a:solidFill>
                  <a:prstClr val="black"/>
                </a:solidFill>
                <a:latin typeface="Segoe"/>
                <a:ea typeface="ＭＳ ゴシック"/>
              </a:rPr>
              <a:t>Communication with Client</a:t>
            </a:r>
            <a:r>
              <a:rPr lang="en-US" sz="2000" b="0" i="0" u="none" strike="noStrike" baseline="0" smtClean="0">
                <a:solidFill>
                  <a:prstClr val="black"/>
                </a:solidFill>
                <a:latin typeface="Segoe"/>
                <a:ea typeface="ＭＳ ゴシック"/>
              </a:rPr>
              <a:t> and press the</a:t>
            </a:r>
            <a:r>
              <a:rPr lang="en-US" sz="2000" b="1" i="0" u="none" strike="noStrike" baseline="0" smtClean="0">
                <a:solidFill>
                  <a:prstClr val="black"/>
                </a:solidFill>
                <a:latin typeface="Segoe"/>
                <a:ea typeface="ＭＳ ゴシック"/>
              </a:rPr>
              <a:t> Enter </a:t>
            </a:r>
            <a:r>
              <a:rPr lang="en-US" sz="2000" b="0" i="0" u="none" strike="noStrike" baseline="0" smtClean="0">
                <a:solidFill>
                  <a:prstClr val="black"/>
                </a:solidFill>
                <a:latin typeface="Segoe"/>
                <a:ea typeface="ＭＳ ゴシック"/>
              </a:rPr>
              <a:t>key.</a:t>
            </a:r>
          </a:p>
          <a:p>
            <a:pPr lvl="1" rtl="0">
              <a:buAutoNum type="arabicPeriod" startAt="5"/>
            </a:pPr>
            <a:r>
              <a:rPr lang="en-US" sz="2000" b="0" i="0" u="none" strike="noStrike" baseline="0" smtClean="0">
                <a:solidFill>
                  <a:prstClr val="black"/>
                </a:solidFill>
                <a:latin typeface="Segoe"/>
                <a:ea typeface="ＭＳ ゴシック"/>
              </a:rPr>
              <a:t>Press the</a:t>
            </a:r>
            <a:r>
              <a:rPr lang="en-US" sz="2000" b="1" i="0" u="none" strike="noStrike" baseline="0" smtClean="0">
                <a:solidFill>
                  <a:prstClr val="black"/>
                </a:solidFill>
                <a:latin typeface="Segoe"/>
                <a:ea typeface="ＭＳ ゴシック"/>
              </a:rPr>
              <a:t> Tab </a:t>
            </a:r>
            <a:r>
              <a:rPr lang="en-US" sz="2000" b="0" i="0" u="none" strike="noStrike" baseline="0" smtClean="0">
                <a:solidFill>
                  <a:prstClr val="black"/>
                </a:solidFill>
                <a:latin typeface="Segoe"/>
                <a:ea typeface="ＭＳ ゴシック"/>
              </a:rPr>
              <a:t>key and type </a:t>
            </a:r>
            <a:r>
              <a:rPr lang="en-US" sz="2000" b="1" i="0" u="none" strike="noStrike" baseline="0" smtClean="0">
                <a:solidFill>
                  <a:prstClr val="black"/>
                </a:solidFill>
                <a:latin typeface="Segoe"/>
                <a:ea typeface="ＭＳ ゴシック"/>
              </a:rPr>
              <a:t>Initial Meeting</a:t>
            </a:r>
            <a:r>
              <a:rPr lang="en-US" sz="2000" b="0" i="0" u="none" strike="noStrike" baseline="0" smtClean="0">
                <a:solidFill>
                  <a:prstClr val="black"/>
                </a:solidFill>
                <a:latin typeface="Segoe"/>
                <a:ea typeface="ＭＳ ゴシック"/>
              </a:rPr>
              <a:t>. Pressing the Tab key advances to the next level with a lowercase </a:t>
            </a:r>
            <a:r>
              <a:rPr lang="en-US" sz="2000" b="0" i="1" u="none" strike="noStrike" baseline="0" smtClean="0">
                <a:solidFill>
                  <a:prstClr val="black"/>
                </a:solidFill>
                <a:latin typeface="Segoe"/>
                <a:ea typeface="ＭＳ ゴシック"/>
              </a:rPr>
              <a:t>a</a:t>
            </a:r>
            <a:r>
              <a:rPr lang="en-US" sz="2000" b="0" i="0" u="none" strike="noStrike" baseline="0" smtClean="0">
                <a:solidFill>
                  <a:prstClr val="black"/>
                </a:solidFill>
                <a:latin typeface="Segoe"/>
                <a:ea typeface="ＭＳ ゴシック"/>
              </a:rPr>
              <a:t>. Press the </a:t>
            </a:r>
            <a:r>
              <a:rPr lang="en-US" sz="2000" b="1" i="0" u="none" strike="noStrike" baseline="0" smtClean="0">
                <a:solidFill>
                  <a:prstClr val="black"/>
                </a:solidFill>
                <a:latin typeface="Segoe"/>
                <a:ea typeface="ＭＳ ゴシック"/>
              </a:rPr>
              <a:t>Enter </a:t>
            </a:r>
            <a:r>
              <a:rPr lang="en-US" sz="2000" b="0" i="0" u="none" strike="noStrike" baseline="0" smtClean="0">
                <a:solidFill>
                  <a:prstClr val="black"/>
                </a:solidFill>
                <a:latin typeface="Segoe"/>
                <a:ea typeface="ＭＳ ゴシック"/>
              </a:rPr>
              <a:t>key.</a:t>
            </a:r>
          </a:p>
          <a:p>
            <a:pPr lvl="1" rtl="0">
              <a:buAutoNum type="arabicPeriod" startAt="5"/>
            </a:pPr>
            <a:r>
              <a:rPr lang="en-US" sz="2000" b="0" i="0" u="none" strike="noStrike" baseline="0" smtClean="0">
                <a:solidFill>
                  <a:prstClr val="black"/>
                </a:solidFill>
                <a:latin typeface="Segoe"/>
                <a:ea typeface="ＭＳ ゴシック"/>
              </a:rPr>
              <a:t>Press the</a:t>
            </a:r>
            <a:r>
              <a:rPr lang="en-US" sz="2000" b="1" i="0" u="none" strike="noStrike" baseline="0" smtClean="0">
                <a:solidFill>
                  <a:prstClr val="black"/>
                </a:solidFill>
                <a:latin typeface="Segoe"/>
                <a:ea typeface="ＭＳ ゴシック"/>
              </a:rPr>
              <a:t> Tab</a:t>
            </a:r>
            <a:r>
              <a:rPr lang="en-US" sz="2000" b="0" i="0" u="none" strike="noStrike" baseline="0" smtClean="0">
                <a:solidFill>
                  <a:prstClr val="black"/>
                </a:solidFill>
                <a:latin typeface="Segoe"/>
                <a:ea typeface="ＭＳ ゴシック"/>
              </a:rPr>
              <a:t> key and type </a:t>
            </a:r>
            <a:r>
              <a:rPr lang="en-US" sz="2000" b="1" i="0" u="none" strike="noStrike" baseline="0" smtClean="0">
                <a:solidFill>
                  <a:prstClr val="black"/>
                </a:solidFill>
                <a:latin typeface="Segoe"/>
                <a:ea typeface="ＭＳ ゴシック"/>
              </a:rPr>
              <a:t>Identify Position</a:t>
            </a:r>
            <a:r>
              <a:rPr lang="en-US" sz="2000" b="0" i="0" u="none" strike="noStrike" baseline="0" smtClean="0">
                <a:solidFill>
                  <a:prstClr val="black"/>
                </a:solidFill>
                <a:latin typeface="Segoe"/>
                <a:ea typeface="ＭＳ ゴシック"/>
              </a:rPr>
              <a:t>. Notice that Word inserts a lowercase roman numeral as the next level. Press the </a:t>
            </a:r>
            <a:r>
              <a:rPr lang="en-US" sz="2000" b="1" i="0" u="none" strike="noStrike" baseline="0" smtClean="0">
                <a:solidFill>
                  <a:prstClr val="black"/>
                </a:solidFill>
                <a:latin typeface="Segoe"/>
                <a:ea typeface="ＭＳ ゴシック"/>
              </a:rPr>
              <a:t>Enter </a:t>
            </a:r>
            <a:r>
              <a:rPr lang="en-US" sz="2000" b="0" i="0" u="none" strike="noStrike" baseline="0" smtClean="0">
                <a:solidFill>
                  <a:prstClr val="black"/>
                </a:solidFill>
                <a:latin typeface="Segoe"/>
                <a:ea typeface="ＭＳ ゴシック"/>
              </a:rPr>
              <a:t>key.</a:t>
            </a:r>
          </a:p>
          <a:p>
            <a:pPr lvl="1" rtl="0">
              <a:buAutoNum type="arabicPeriod" startAt="5"/>
            </a:pPr>
            <a:r>
              <a:rPr lang="en-US" sz="2000" smtClean="0">
                <a:solidFill>
                  <a:prstClr val="black"/>
                </a:solidFill>
                <a:latin typeface="Segoe"/>
                <a:ea typeface="ＭＳ ゴシック"/>
              </a:rPr>
              <a:t>Press </a:t>
            </a:r>
            <a:r>
              <a:rPr lang="en-US" sz="2000">
                <a:solidFill>
                  <a:prstClr val="black"/>
                </a:solidFill>
                <a:latin typeface="Segoe"/>
                <a:ea typeface="ＭＳ ゴシック"/>
              </a:rPr>
              <a:t>the </a:t>
            </a:r>
            <a:r>
              <a:rPr lang="en-US" sz="2000" b="1">
                <a:solidFill>
                  <a:prstClr val="black"/>
                </a:solidFill>
                <a:latin typeface="Segoe"/>
                <a:ea typeface="ＭＳ ゴシック"/>
              </a:rPr>
              <a:t>Tab </a:t>
            </a:r>
            <a:r>
              <a:rPr lang="en-US" sz="2000">
                <a:solidFill>
                  <a:prstClr val="black"/>
                </a:solidFill>
                <a:latin typeface="Segoe"/>
                <a:ea typeface="ＭＳ ゴシック"/>
              </a:rPr>
              <a:t>key and type </a:t>
            </a:r>
            <a:r>
              <a:rPr lang="en-US" sz="2000" b="1">
                <a:solidFill>
                  <a:prstClr val="black"/>
                </a:solidFill>
                <a:latin typeface="Segoe"/>
                <a:ea typeface="ＭＳ ゴシック"/>
              </a:rPr>
              <a:t>Qualifications</a:t>
            </a:r>
            <a:r>
              <a:rPr lang="en-US" sz="2000">
                <a:solidFill>
                  <a:prstClr val="black"/>
                </a:solidFill>
                <a:latin typeface="Segoe"/>
                <a:ea typeface="ＭＳ ゴシック"/>
              </a:rPr>
              <a:t>. Another level is inserted beginning with the number 1. Press the</a:t>
            </a:r>
            <a:r>
              <a:rPr lang="en-US" sz="2000" b="1">
                <a:solidFill>
                  <a:prstClr val="black"/>
                </a:solidFill>
                <a:latin typeface="Segoe"/>
                <a:ea typeface="ＭＳ ゴシック"/>
              </a:rPr>
              <a:t> Enter </a:t>
            </a:r>
            <a:r>
              <a:rPr lang="en-US" sz="2000" smtClean="0">
                <a:solidFill>
                  <a:prstClr val="black"/>
                </a:solidFill>
                <a:latin typeface="Segoe"/>
                <a:ea typeface="ＭＳ ゴシック"/>
              </a:rPr>
              <a:t>key.</a:t>
            </a:r>
          </a:p>
          <a:p>
            <a:pPr lvl="1" rtl="0">
              <a:buAutoNum type="arabicPeriod" startAt="5"/>
            </a:pPr>
            <a:r>
              <a:rPr lang="en-US" sz="2000" smtClean="0">
                <a:solidFill>
                  <a:prstClr val="black"/>
                </a:solidFill>
                <a:latin typeface="Segoe"/>
                <a:ea typeface="ＭＳ ゴシック"/>
              </a:rPr>
              <a:t>Type </a:t>
            </a:r>
            <a:r>
              <a:rPr lang="en-US" sz="2000" b="1">
                <a:solidFill>
                  <a:prstClr val="black"/>
                </a:solidFill>
                <a:latin typeface="Segoe"/>
                <a:ea typeface="ＭＳ ゴシック"/>
              </a:rPr>
              <a:t>Compensation</a:t>
            </a:r>
            <a:r>
              <a:rPr lang="en-US" sz="2000">
                <a:solidFill>
                  <a:prstClr val="black"/>
                </a:solidFill>
                <a:latin typeface="Segoe"/>
                <a:ea typeface="ＭＳ ゴシック"/>
              </a:rPr>
              <a:t> </a:t>
            </a:r>
            <a:r>
              <a:rPr lang="en-US" sz="2000" b="1">
                <a:solidFill>
                  <a:prstClr val="black"/>
                </a:solidFill>
                <a:latin typeface="Segoe"/>
                <a:ea typeface="ＭＳ ゴシック"/>
              </a:rPr>
              <a:t>Package</a:t>
            </a:r>
            <a:r>
              <a:rPr lang="en-US" sz="2000">
                <a:solidFill>
                  <a:prstClr val="black"/>
                </a:solidFill>
                <a:latin typeface="Segoe"/>
                <a:ea typeface="ＭＳ ゴシック"/>
              </a:rPr>
              <a:t> and press the</a:t>
            </a:r>
            <a:r>
              <a:rPr lang="en-US" sz="2000" b="1">
                <a:solidFill>
                  <a:prstClr val="black"/>
                </a:solidFill>
                <a:latin typeface="Segoe"/>
                <a:ea typeface="ＭＳ ゴシック"/>
              </a:rPr>
              <a:t> Enter </a:t>
            </a:r>
            <a:r>
              <a:rPr lang="en-US" sz="2000" smtClean="0">
                <a:solidFill>
                  <a:prstClr val="black"/>
                </a:solidFill>
                <a:latin typeface="Segoe"/>
                <a:ea typeface="ＭＳ ゴシック"/>
              </a:rPr>
              <a:t>key.</a:t>
            </a:r>
          </a:p>
          <a:p>
            <a:pPr lvl="1" rtl="0">
              <a:buAutoNum type="arabicPeriod" startAt="5"/>
            </a:pPr>
            <a:r>
              <a:rPr lang="en-US" sz="2000" smtClean="0">
                <a:solidFill>
                  <a:prstClr val="black"/>
                </a:solidFill>
                <a:latin typeface="Segoe"/>
                <a:ea typeface="ＭＳ ゴシック"/>
              </a:rPr>
              <a:t>Type </a:t>
            </a:r>
            <a:r>
              <a:rPr lang="en-US" sz="2000" b="1">
                <a:solidFill>
                  <a:prstClr val="black"/>
                </a:solidFill>
                <a:latin typeface="Segoe"/>
                <a:ea typeface="ＭＳ ゴシック"/>
              </a:rPr>
              <a:t>Time</a:t>
            </a:r>
            <a:r>
              <a:rPr lang="en-US" sz="2000">
                <a:solidFill>
                  <a:prstClr val="black"/>
                </a:solidFill>
                <a:latin typeface="Segoe"/>
                <a:ea typeface="ＭＳ ゴシック"/>
              </a:rPr>
              <a:t> </a:t>
            </a:r>
            <a:r>
              <a:rPr lang="en-US" sz="2000" b="1">
                <a:solidFill>
                  <a:prstClr val="black"/>
                </a:solidFill>
                <a:latin typeface="Segoe"/>
                <a:ea typeface="ＭＳ ゴシック"/>
              </a:rPr>
              <a:t>Frame</a:t>
            </a:r>
            <a:r>
              <a:rPr lang="en-US" sz="2000">
                <a:solidFill>
                  <a:prstClr val="black"/>
                </a:solidFill>
                <a:latin typeface="Segoe"/>
                <a:ea typeface="ＭＳ ゴシック"/>
              </a:rPr>
              <a:t> and press the</a:t>
            </a:r>
            <a:r>
              <a:rPr lang="en-US" sz="2000" b="1">
                <a:solidFill>
                  <a:prstClr val="black"/>
                </a:solidFill>
                <a:latin typeface="Segoe"/>
                <a:ea typeface="ＭＳ ゴシック"/>
              </a:rPr>
              <a:t> Enter </a:t>
            </a:r>
            <a:r>
              <a:rPr lang="en-US" sz="2000">
                <a:solidFill>
                  <a:prstClr val="black"/>
                </a:solidFill>
                <a:latin typeface="Segoe"/>
                <a:ea typeface="ＭＳ ゴシック"/>
              </a:rPr>
              <a:t>key.</a:t>
            </a:r>
          </a:p>
          <a:p>
            <a:pPr lvl="1" rtl="0">
              <a:buAutoNum type="arabicPeriod" startAt="5"/>
            </a:pPr>
            <a:endParaRPr lang="en-US" sz="2000"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88</a:t>
            </a:fld>
            <a:endParaRPr lang="en-US" dirty="0"/>
          </a:p>
        </p:txBody>
      </p:sp>
    </p:spTree>
    <p:extLst>
      <p:ext uri="{BB962C8B-B14F-4D97-AF65-F5344CB8AC3E}">
        <p14:creationId xmlns:p14="http://schemas.microsoft.com/office/powerpoint/2010/main" val="25455254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Multilevel Outline List</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prstClr val="black"/>
                </a:solidFill>
                <a:latin typeface="Segoe"/>
                <a:ea typeface="ＭＳ ゴシック"/>
              </a:rPr>
              <a:t>Press</a:t>
            </a:r>
            <a:r>
              <a:rPr lang="en-US" b="1" i="0" u="none" strike="noStrike" baseline="0" smtClean="0">
                <a:solidFill>
                  <a:prstClr val="black"/>
                </a:solidFill>
                <a:latin typeface="Segoe"/>
                <a:ea typeface="ＭＳ ゴシック"/>
              </a:rPr>
              <a:t> Shift+Tab </a:t>
            </a:r>
            <a:r>
              <a:rPr lang="en-US" b="0" i="0" u="none" strike="noStrike" baseline="0" smtClean="0">
                <a:solidFill>
                  <a:prstClr val="black"/>
                </a:solidFill>
                <a:latin typeface="Segoe"/>
                <a:ea typeface="ＭＳ ゴシック"/>
              </a:rPr>
              <a:t>once to move back one level. Type </a:t>
            </a:r>
            <a:r>
              <a:rPr lang="en-US" b="1" i="0" u="none" strike="noStrike" baseline="0" smtClean="0">
                <a:solidFill>
                  <a:prstClr val="black"/>
                </a:solidFill>
                <a:latin typeface="Segoe"/>
                <a:ea typeface="ＭＳ ゴシック"/>
              </a:rPr>
              <a:t>Progress</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Reporting</a:t>
            </a:r>
            <a:r>
              <a:rPr lang="en-US" b="0" i="0" u="none" strike="noStrike" baseline="0" smtClean="0">
                <a:solidFill>
                  <a:prstClr val="black"/>
                </a:solidFill>
                <a:latin typeface="Segoe"/>
                <a:ea typeface="ＭＳ ゴシック"/>
              </a:rPr>
              <a:t> and press the</a:t>
            </a:r>
            <a:r>
              <a:rPr lang="en-US" b="1" i="0" u="none" strike="noStrike" baseline="0" smtClean="0">
                <a:solidFill>
                  <a:prstClr val="black"/>
                </a:solidFill>
                <a:latin typeface="Segoe"/>
                <a:ea typeface="ＭＳ ゴシック"/>
              </a:rPr>
              <a:t> Enter </a:t>
            </a:r>
            <a:r>
              <a:rPr lang="en-US" b="0" i="0" u="none" strike="noStrike" baseline="0" smtClean="0">
                <a:solidFill>
                  <a:prstClr val="black"/>
                </a:solidFill>
                <a:latin typeface="Segoe"/>
                <a:ea typeface="ＭＳ ゴシック"/>
              </a:rPr>
              <a:t>key.</a:t>
            </a:r>
          </a:p>
          <a:p>
            <a:pPr lvl="1" rtl="0">
              <a:buAutoNum type="arabicPeriod" startAt="11"/>
            </a:pPr>
            <a:r>
              <a:rPr lang="en-US" b="0" i="0" u="none" strike="noStrike" baseline="0" smtClean="0">
                <a:solidFill>
                  <a:prstClr val="black"/>
                </a:solidFill>
                <a:latin typeface="Segoe"/>
                <a:ea typeface="ＭＳ ゴシック"/>
              </a:rPr>
              <a:t>Press</a:t>
            </a:r>
            <a:r>
              <a:rPr lang="en-US" b="1" i="0" u="none" strike="noStrike" baseline="0" smtClean="0">
                <a:solidFill>
                  <a:prstClr val="black"/>
                </a:solidFill>
                <a:latin typeface="Segoe"/>
                <a:ea typeface="ＭＳ ゴシック"/>
              </a:rPr>
              <a:t> Shift+Tab</a:t>
            </a:r>
            <a:r>
              <a:rPr lang="en-US" b="0" i="0" u="none" strike="noStrike" baseline="0" smtClean="0">
                <a:solidFill>
                  <a:prstClr val="black"/>
                </a:solidFill>
                <a:latin typeface="Segoe"/>
                <a:ea typeface="ＭＳ ゴシック"/>
              </a:rPr>
              <a:t> to move back one more level. Type </a:t>
            </a:r>
            <a:r>
              <a:rPr lang="en-US" b="1" i="0" u="none" strike="noStrike" baseline="0" smtClean="0">
                <a:solidFill>
                  <a:prstClr val="black"/>
                </a:solidFill>
                <a:latin typeface="Segoe"/>
                <a:ea typeface="ＭＳ ゴシック"/>
              </a:rPr>
              <a:t>Methods for Finding</a:t>
            </a:r>
            <a:r>
              <a:rPr lang="en-US" b="0" i="0" u="none" strike="noStrike" baseline="0" smtClean="0">
                <a:solidFill>
                  <a:prstClr val="black"/>
                </a:solidFill>
                <a:latin typeface="Segoe"/>
                <a:ea typeface="ＭＳ ゴシック"/>
              </a:rPr>
              <a:t> </a:t>
            </a:r>
            <a:r>
              <a:rPr lang="en-US" b="1" i="0" u="none" strike="noStrike" baseline="0" smtClean="0">
                <a:solidFill>
                  <a:prstClr val="black"/>
                </a:solidFill>
                <a:latin typeface="Segoe"/>
                <a:ea typeface="ＭＳ ゴシック"/>
              </a:rPr>
              <a:t>Candidates</a:t>
            </a:r>
            <a:r>
              <a:rPr lang="en-US" b="0" i="0" u="none" strike="noStrike" baseline="0" smtClean="0">
                <a:solidFill>
                  <a:prstClr val="black"/>
                </a:solidFill>
                <a:latin typeface="Segoe"/>
                <a:ea typeface="ＭＳ ゴシック"/>
              </a:rPr>
              <a:t> and press the</a:t>
            </a:r>
            <a:r>
              <a:rPr lang="en-US" b="1" i="0" u="none" strike="noStrike" baseline="0" smtClean="0">
                <a:solidFill>
                  <a:prstClr val="black"/>
                </a:solidFill>
                <a:latin typeface="Segoe"/>
                <a:ea typeface="ＭＳ ゴシック"/>
              </a:rPr>
              <a:t> Enter </a:t>
            </a:r>
            <a:r>
              <a:rPr lang="en-US" b="0" i="0" u="none" strike="noStrike" baseline="0" smtClean="0">
                <a:solidFill>
                  <a:prstClr val="black"/>
                </a:solidFill>
                <a:latin typeface="Segoe"/>
                <a:ea typeface="ＭＳ ゴシック"/>
              </a:rPr>
              <a:t>key.</a:t>
            </a:r>
          </a:p>
          <a:p>
            <a:pPr lvl="1" rtl="0">
              <a:buAutoNum type="arabicPeriod" startAt="11"/>
            </a:pPr>
            <a:r>
              <a:rPr lang="en-US" smtClean="0">
                <a:solidFill>
                  <a:prstClr val="black"/>
                </a:solidFill>
                <a:latin typeface="Segoe"/>
                <a:ea typeface="ＭＳ ゴシック"/>
              </a:rPr>
              <a:t>Press </a:t>
            </a:r>
            <a:r>
              <a:rPr lang="en-US">
                <a:solidFill>
                  <a:prstClr val="black"/>
                </a:solidFill>
                <a:latin typeface="Segoe"/>
                <a:ea typeface="ＭＳ ゴシック"/>
              </a:rPr>
              <a:t>the</a:t>
            </a:r>
            <a:r>
              <a:rPr lang="en-US" b="1">
                <a:solidFill>
                  <a:prstClr val="black"/>
                </a:solidFill>
                <a:latin typeface="Segoe"/>
                <a:ea typeface="ＭＳ ゴシック"/>
              </a:rPr>
              <a:t> Tab </a:t>
            </a:r>
            <a:r>
              <a:rPr lang="en-US">
                <a:solidFill>
                  <a:prstClr val="black"/>
                </a:solidFill>
                <a:latin typeface="Segoe"/>
                <a:ea typeface="ＭＳ ゴシック"/>
              </a:rPr>
              <a:t>key. Type </a:t>
            </a:r>
            <a:r>
              <a:rPr lang="en-US" b="1">
                <a:solidFill>
                  <a:prstClr val="black"/>
                </a:solidFill>
                <a:latin typeface="Segoe"/>
                <a:ea typeface="ＭＳ ゴシック"/>
              </a:rPr>
              <a:t>Database</a:t>
            </a:r>
            <a:r>
              <a:rPr lang="en-US">
                <a:solidFill>
                  <a:prstClr val="black"/>
                </a:solidFill>
                <a:latin typeface="Segoe"/>
                <a:ea typeface="ＭＳ ゴシック"/>
              </a:rPr>
              <a:t> and press the</a:t>
            </a:r>
            <a:r>
              <a:rPr lang="en-US" b="1">
                <a:solidFill>
                  <a:prstClr val="black"/>
                </a:solidFill>
                <a:latin typeface="Segoe"/>
                <a:ea typeface="ＭＳ ゴシック"/>
              </a:rPr>
              <a:t> Enter </a:t>
            </a:r>
            <a:r>
              <a:rPr lang="en-US" smtClean="0">
                <a:solidFill>
                  <a:prstClr val="black"/>
                </a:solidFill>
                <a:latin typeface="Segoe"/>
                <a:ea typeface="ＭＳ ゴシック"/>
              </a:rPr>
              <a:t>key.</a:t>
            </a:r>
          </a:p>
          <a:p>
            <a:pPr lvl="1" rtl="0">
              <a:buAutoNum type="arabicPeriod" startAt="11"/>
            </a:pPr>
            <a:r>
              <a:rPr lang="en-US" smtClean="0">
                <a:solidFill>
                  <a:prstClr val="black"/>
                </a:solidFill>
                <a:latin typeface="Segoe"/>
                <a:ea typeface="ＭＳ ゴシック"/>
              </a:rPr>
              <a:t>Type </a:t>
            </a:r>
            <a:r>
              <a:rPr lang="en-US" b="1">
                <a:solidFill>
                  <a:prstClr val="black"/>
                </a:solidFill>
                <a:latin typeface="Segoe"/>
                <a:ea typeface="ＭＳ ゴシック"/>
              </a:rPr>
              <a:t>Contacts</a:t>
            </a:r>
            <a:r>
              <a:rPr lang="en-US">
                <a:solidFill>
                  <a:prstClr val="black"/>
                </a:solidFill>
                <a:latin typeface="Segoe"/>
                <a:ea typeface="ＭＳ ゴシック"/>
              </a:rPr>
              <a:t> and press the</a:t>
            </a:r>
            <a:r>
              <a:rPr lang="en-US" b="1">
                <a:solidFill>
                  <a:prstClr val="black"/>
                </a:solidFill>
                <a:latin typeface="Segoe"/>
                <a:ea typeface="ＭＳ ゴシック"/>
              </a:rPr>
              <a:t> Enter </a:t>
            </a:r>
            <a:r>
              <a:rPr lang="en-US">
                <a:solidFill>
                  <a:prstClr val="black"/>
                </a:solidFill>
                <a:latin typeface="Segoe"/>
                <a:ea typeface="ＭＳ ゴシック"/>
              </a:rPr>
              <a:t>key.</a:t>
            </a:r>
          </a:p>
          <a:p>
            <a:pPr lvl="1" rtl="0">
              <a:buAutoNum type="arabicPeriod" startAt="11"/>
            </a:pPr>
            <a:endParaRPr lang="en-US" b="0" i="0" u="none" strike="noStrike" baseline="0" smtClean="0">
              <a:solidFill>
                <a:prstClr val="black"/>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89</a:t>
            </a:fld>
            <a:endParaRPr lang="en-US" dirty="0"/>
          </a:p>
        </p:txBody>
      </p:sp>
    </p:spTree>
    <p:extLst>
      <p:ext uri="{BB962C8B-B14F-4D97-AF65-F5344CB8AC3E}">
        <p14:creationId xmlns:p14="http://schemas.microsoft.com/office/powerpoint/2010/main" val="4227600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Set First-Line Indents</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prstClr val="black"/>
                </a:solidFill>
                <a:latin typeface="Segoe"/>
                <a:ea typeface="ＭＳ ゴシック"/>
              </a:rPr>
              <a:t>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Segoe"/>
                <a:ea typeface="ＭＳ ゴシック"/>
              </a:rPr>
              <a:t>. The first line of each paragraph is indented .5 inches from the left margin.</a:t>
            </a:r>
          </a:p>
          <a:p>
            <a:pPr lvl="1" rtl="0">
              <a:buAutoNum type="arabicPeriod" startAt="9"/>
            </a:pPr>
            <a:r>
              <a:rPr lang="en-US" b="0" i="0" u="none" strike="noStrike" baseline="0" smtClean="0">
                <a:solidFill>
                  <a:srgbClr val="000000"/>
                </a:solidFill>
                <a:latin typeface="Segoe"/>
                <a:ea typeface="ＭＳ ゴシック"/>
              </a:rPr>
              <a:t>Figure 4-3 displays the ruler and the paragraphs with the first-line indent you just set.</a:t>
            </a:r>
          </a:p>
          <a:p>
            <a:pPr lvl="2" rtl="0"/>
            <a:r>
              <a:rPr lang="en-US" b="0" i="0" u="none" strike="noStrike" baseline="0" smtClean="0">
                <a:latin typeface="Segoe"/>
                <a:ea typeface="ＭＳ ゴシック"/>
              </a:rPr>
              <a:t>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04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802" y="2992424"/>
            <a:ext cx="5200714" cy="3049036"/>
          </a:xfrm>
          <a:prstGeom prst="rect">
            <a:avLst/>
          </a:prstGeom>
        </p:spPr>
      </p:pic>
    </p:spTree>
    <p:extLst>
      <p:ext uri="{BB962C8B-B14F-4D97-AF65-F5344CB8AC3E}">
        <p14:creationId xmlns:p14="http://schemas.microsoft.com/office/powerpoint/2010/main" val="3585689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Create a Multilevel Outline List</a:t>
            </a: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smtClean="0">
                <a:solidFill>
                  <a:prstClr val="black"/>
                </a:solidFill>
                <a:latin typeface="Segoe"/>
                <a:ea typeface="ＭＳ ゴシック"/>
              </a:rPr>
              <a:t>Type </a:t>
            </a:r>
            <a:r>
              <a:rPr lang="en-US" b="1" i="0" u="none" strike="noStrike" baseline="0" smtClean="0">
                <a:solidFill>
                  <a:prstClr val="black"/>
                </a:solidFill>
                <a:latin typeface="Segoe"/>
                <a:ea typeface="ＭＳ ゴシック"/>
              </a:rPr>
              <a:t>Networking</a:t>
            </a:r>
            <a:r>
              <a:rPr lang="en-US" b="0" i="0" u="none" strike="noStrike" baseline="0" smtClean="0">
                <a:solidFill>
                  <a:prstClr val="black"/>
                </a:solidFill>
                <a:latin typeface="Segoe"/>
                <a:ea typeface="ＭＳ ゴシック"/>
              </a:rPr>
              <a:t>. Your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document should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resemble the one at right.</a:t>
            </a:r>
          </a:p>
          <a:p>
            <a:pPr lvl="1">
              <a:buAutoNum type="arabicPeriod" startAt="15"/>
            </a:pPr>
            <a:r>
              <a:rPr lang="en-US">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br>
              <a:rPr lang="en-US" b="0" i="0" u="none" strike="noStrike" baseline="0" smtClean="0">
                <a:solidFill>
                  <a:prstClr val="black"/>
                </a:solidFill>
                <a:latin typeface="Segoe"/>
                <a:ea typeface="ＭＳ ゴシック"/>
              </a:rPr>
            </a:br>
            <a:r>
              <a:rPr lang="en-US" b="1" i="1" u="none" strike="noStrike" baseline="0" smtClean="0">
                <a:solidFill>
                  <a:prstClr val="black"/>
                </a:solidFill>
                <a:latin typeface="Segoe"/>
                <a:ea typeface="ＭＳ ゴシック"/>
              </a:rPr>
              <a:t>Discussion Outline</a:t>
            </a:r>
            <a:r>
              <a:rPr lang="en-US" b="0" i="0" u="none" strike="noStrike" baseline="0" smtClean="0">
                <a:solidFill>
                  <a:prstClr val="black"/>
                </a:solidFill>
                <a:latin typeface="Segoe"/>
                <a:ea typeface="ＭＳ ゴシック"/>
              </a:rPr>
              <a:t> in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the lesson folder on your </a:t>
            </a:r>
            <a:br>
              <a:rPr lang="en-US" b="0" i="0" u="none" strike="noStrike" baseline="0" smtClean="0">
                <a:solidFill>
                  <a:prstClr val="black"/>
                </a:solidFill>
                <a:latin typeface="Segoe"/>
                <a:ea typeface="ＭＳ ゴシック"/>
              </a:rPr>
            </a:br>
            <a:r>
              <a:rPr lang="en-US" b="0" i="0" u="none" strike="noStrike" baseline="0" smtClean="0">
                <a:solidFill>
                  <a:prstClr val="black"/>
                </a:solidFill>
                <a:latin typeface="Segoe"/>
                <a:ea typeface="ＭＳ ゴシック"/>
              </a:rPr>
              <a:t>flash drive.</a:t>
            </a:r>
          </a:p>
          <a:p>
            <a:pPr lvl="0" rtl="0"/>
            <a:r>
              <a:rPr lang="en-US" b="1" i="0" u="none" strike="noStrike" baseline="0" smtClean="0">
                <a:latin typeface="Segoe"/>
                <a:ea typeface="ＭＳ ゴシック"/>
              </a:rPr>
              <a:t>PAUSE. LEAVE </a:t>
            </a:r>
            <a:r>
              <a:rPr lang="en-US" b="0" i="0" u="none" strike="noStrike" baseline="0" smtClean="0">
                <a:latin typeface="Segoe"/>
                <a:ea typeface="ＭＳ ゴシック"/>
              </a:rPr>
              <a:t>the document </a:t>
            </a:r>
            <a:br>
              <a:rPr lang="en-US" b="0" i="0" u="none" strike="noStrike" baseline="0" smtClean="0">
                <a:latin typeface="Segoe"/>
                <a:ea typeface="ＭＳ ゴシック"/>
              </a:rPr>
            </a:br>
            <a:r>
              <a:rPr lang="en-US" b="0" i="0" u="none" strike="noStrike" baseline="0" smtClean="0">
                <a:latin typeface="Segoe"/>
                <a:ea typeface="ＭＳ ゴシック"/>
              </a:rPr>
              <a:t>open for use in the next </a:t>
            </a:r>
            <a:br>
              <a:rPr lang="en-US" b="0" i="0" u="none" strike="noStrike" baseline="0" smtClean="0">
                <a:latin typeface="Segoe"/>
                <a:ea typeface="ＭＳ ゴシック"/>
              </a:rPr>
            </a:br>
            <a:r>
              <a:rPr lang="en-US" b="0" i="0" u="none" strike="noStrike" baseline="0" smtClean="0">
                <a:latin typeface="Segoe"/>
                <a:ea typeface="ＭＳ ゴシック"/>
              </a:rPr>
              <a:t>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90</a:t>
            </a:fld>
            <a:endParaRPr lang="en-US" dirty="0"/>
          </a:p>
        </p:txBody>
      </p:sp>
      <p:pic>
        <p:nvPicPr>
          <p:cNvPr id="7" name="Picture 6" descr="04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966" y="1556706"/>
            <a:ext cx="3967215" cy="4141077"/>
          </a:xfrm>
          <a:prstGeom prst="rect">
            <a:avLst/>
          </a:prstGeom>
        </p:spPr>
      </p:pic>
    </p:spTree>
    <p:extLst>
      <p:ext uri="{BB962C8B-B14F-4D97-AF65-F5344CB8AC3E}">
        <p14:creationId xmlns:p14="http://schemas.microsoft.com/office/powerpoint/2010/main" val="180780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Sort a List’s Contents</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prstClr val="black"/>
                </a:solidFill>
                <a:latin typeface="Segoe"/>
                <a:ea typeface="ＭＳ ゴシック"/>
              </a:rPr>
              <a:t>Select the bulleted list under the </a:t>
            </a:r>
            <a:r>
              <a:rPr lang="en-US" b="0" i="1" u="none" strike="noStrike" baseline="0" smtClean="0">
                <a:solidFill>
                  <a:prstClr val="black"/>
                </a:solidFill>
                <a:latin typeface="Segoe"/>
                <a:ea typeface="ＭＳ ゴシック"/>
              </a:rPr>
              <a:t>Philosophy</a:t>
            </a:r>
            <a:r>
              <a:rPr lang="en-US" b="0" i="0" u="none" strike="noStrike" baseline="0" smtClean="0">
                <a:solidFill>
                  <a:prstClr val="black"/>
                </a:solidFill>
                <a:latin typeface="Segoe"/>
                <a:ea typeface="ＭＳ ゴシック"/>
              </a:rPr>
              <a:t> section</a:t>
            </a:r>
            <a:r>
              <a:rPr lang="en-US" b="0" i="1"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On the Home tab, in the </a:t>
            </a:r>
            <a:r>
              <a:rPr lang="en-US" b="0" i="0" u="none" strike="noStrike" baseline="0" smtClean="0">
                <a:solidFill>
                  <a:prstClr val="black"/>
                </a:solidFill>
                <a:latin typeface="Times"/>
                <a:ea typeface="ＭＳ ゴシック"/>
              </a:rPr>
              <a:t>Paragraph</a:t>
            </a:r>
            <a:r>
              <a:rPr lang="en-US" b="0" i="0" u="none" strike="noStrike" baseline="0" smtClean="0">
                <a:solidFill>
                  <a:prstClr val="black"/>
                </a:solidFill>
                <a:latin typeface="Segoe"/>
                <a:ea typeface="ＭＳ ゴシック"/>
              </a:rPr>
              <a:t> group, click the </a:t>
            </a:r>
            <a:r>
              <a:rPr lang="en-US" b="1" i="0" u="none" strike="noStrike" baseline="0" smtClean="0">
                <a:solidFill>
                  <a:prstClr val="black"/>
                </a:solidFill>
                <a:latin typeface="Segoe"/>
                <a:ea typeface="ＭＳ ゴシック"/>
              </a:rPr>
              <a:t>Sort</a:t>
            </a:r>
            <a:r>
              <a:rPr lang="en-US" b="0" i="0" u="none" strike="noStrike" baseline="0" smtClean="0">
                <a:solidFill>
                  <a:prstClr val="black"/>
                </a:solidFill>
                <a:latin typeface="Segoe"/>
                <a:ea typeface="ＭＳ ゴシック"/>
              </a:rPr>
              <a:t> </a:t>
            </a:r>
            <a:br>
              <a:rPr lang="en-US" b="0" i="0" u="none" strike="noStrike" baseline="0" smtClean="0">
                <a:solidFill>
                  <a:prstClr val="black"/>
                </a:solidFill>
                <a:latin typeface="Segoe"/>
                <a:ea typeface="ＭＳ ゴシック"/>
              </a:rPr>
            </a:br>
            <a:r>
              <a:rPr lang="en-US" b="0" i="0" u="none" strike="noStrike"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button. The </a:t>
            </a:r>
            <a:r>
              <a:rPr lang="en-US" b="0" i="1" u="none" strike="noStrike" baseline="0" smtClean="0">
                <a:solidFill>
                  <a:prstClr val="black"/>
                </a:solidFill>
                <a:latin typeface="Segoe"/>
                <a:ea typeface="ＭＳ ゴシック"/>
              </a:rPr>
              <a:t>Sort Text</a:t>
            </a:r>
            <a:r>
              <a:rPr lang="en-US" b="0" i="0" u="none" strike="noStrike" baseline="0" smtClean="0">
                <a:solidFill>
                  <a:prstClr val="black"/>
                </a:solidFill>
                <a:latin typeface="Segoe"/>
                <a:ea typeface="ＭＳ ゴシック"/>
              </a:rPr>
              <a:t> dialog box appears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91</a:t>
            </a:fld>
            <a:endParaRPr lang="en-US" dirty="0"/>
          </a:p>
        </p:txBody>
      </p:sp>
      <p:pic>
        <p:nvPicPr>
          <p:cNvPr id="7" name="Picture 6" descr="Screen shot 2013-08-04 at 6.41.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776" y="2627665"/>
            <a:ext cx="365642" cy="383054"/>
          </a:xfrm>
          <a:prstGeom prst="rect">
            <a:avLst/>
          </a:prstGeom>
        </p:spPr>
      </p:pic>
      <p:pic>
        <p:nvPicPr>
          <p:cNvPr id="8" name="Picture 7" descr="04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188" y="3048000"/>
            <a:ext cx="4244730" cy="3058956"/>
          </a:xfrm>
          <a:prstGeom prst="rect">
            <a:avLst/>
          </a:prstGeom>
        </p:spPr>
      </p:pic>
    </p:spTree>
    <p:extLst>
      <p:ext uri="{BB962C8B-B14F-4D97-AF65-F5344CB8AC3E}">
        <p14:creationId xmlns:p14="http://schemas.microsoft.com/office/powerpoint/2010/main" val="38425866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Sort a List’s Contents</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prstClr val="black"/>
                </a:solidFill>
                <a:latin typeface="Segoe"/>
                <a:ea typeface="ＭＳ ゴシック"/>
              </a:rPr>
              <a:t>Notice the Sort by field is listed by Paragraphs, the Type is listed by Text, and the Ascending order option is selected. Click </a:t>
            </a:r>
            <a:r>
              <a:rPr lang="en-US" b="1" i="0" u="none" strike="noStrike" baseline="0" smtClean="0">
                <a:solidFill>
                  <a:prstClr val="black"/>
                </a:solidFill>
                <a:latin typeface="Segoe"/>
                <a:ea typeface="ＭＳ ゴシック"/>
              </a:rPr>
              <a:t>OK</a:t>
            </a:r>
            <a:r>
              <a:rPr lang="en-US" b="0" i="0" u="none" strike="noStrike" baseline="0" smtClean="0">
                <a:solidFill>
                  <a:prstClr val="black"/>
                </a:solidFill>
                <a:latin typeface="Times New Roman"/>
                <a:ea typeface="ＭＳ ゴシック"/>
              </a:rPr>
              <a:t>.</a:t>
            </a:r>
          </a:p>
          <a:p>
            <a:pPr lvl="1" rtl="0">
              <a:buAutoNum type="arabicPeriod" startAt="3"/>
            </a:pPr>
            <a:r>
              <a:rPr lang="en-US" b="0" i="0" u="none" strike="noStrike" baseline="0" smtClean="0">
                <a:solidFill>
                  <a:prstClr val="black"/>
                </a:solidFill>
                <a:latin typeface="Segoe"/>
                <a:ea typeface="ＭＳ ゴシック"/>
              </a:rPr>
              <a:t>The bulleted listed is sorted in alphabetical ord</a:t>
            </a:r>
            <a:r>
              <a:rPr lang="en-US" b="0" i="0" u="none" strike="noStrike" baseline="0" smtClean="0">
                <a:solidFill>
                  <a:srgbClr val="000000"/>
                </a:solidFill>
                <a:latin typeface="Segoe"/>
                <a:ea typeface="ＭＳ ゴシック"/>
              </a:rPr>
              <a:t>er.</a:t>
            </a:r>
          </a:p>
          <a:p>
            <a:pPr lvl="1">
              <a:buAutoNum type="arabicPeriod" startAt="3"/>
            </a:pPr>
            <a:r>
              <a:rPr lang="en-US">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Discussion Outline Sorted</a:t>
            </a:r>
            <a:r>
              <a:rPr lang="en-US" b="0" i="0" u="none" strike="noStrike" baseline="0" smtClean="0">
                <a:solidFill>
                  <a:prstClr val="black"/>
                </a:solidFill>
                <a:latin typeface="Segoe"/>
                <a:ea typeface="ＭＳ ゴシック"/>
              </a:rPr>
              <a:t> in the lesson folder on your flash drive.</a:t>
            </a:r>
          </a:p>
          <a:p>
            <a:pPr lvl="0" rtl="0"/>
            <a:r>
              <a:rPr lang="en-US" b="1" i="0" u="none" strike="noStrike" baseline="0" smtClean="0">
                <a:latin typeface="Segoe"/>
                <a:ea typeface="ＭＳ ゴシック"/>
              </a:rPr>
              <a:t>PAUSE. LEAVE </a:t>
            </a:r>
            <a:r>
              <a:rPr lang="en-US" b="0" i="0" u="none" strike="noStrike" baseline="0" smtClean="0">
                <a:latin typeface="Segoe"/>
                <a:ea typeface="ＭＳ ゴシック"/>
              </a:rPr>
              <a:t>the document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92</a:t>
            </a:fld>
            <a:endParaRPr lang="en-US" dirty="0"/>
          </a:p>
        </p:txBody>
      </p:sp>
    </p:spTree>
    <p:extLst>
      <p:ext uri="{BB962C8B-B14F-4D97-AF65-F5344CB8AC3E}">
        <p14:creationId xmlns:p14="http://schemas.microsoft.com/office/powerpoint/2010/main" val="37891611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Modifying a Multilevel List</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Word provides several options for changing the look of a list. </a:t>
            </a:r>
          </a:p>
          <a:p>
            <a:pPr lvl="0" rtl="0"/>
            <a:r>
              <a:rPr lang="en-US" b="0" i="0" u="none" strike="noStrike" baseline="0" smtClean="0">
                <a:latin typeface="Segoe"/>
                <a:ea typeface="ＭＳ ゴシック"/>
              </a:rPr>
              <a:t>You can change a multilevel list by changing the list level, defining a new multilevel list, or defining a new list style. The same methods are used as when modifying bullets and numbering lists when increasing or decreasing the levels. </a:t>
            </a:r>
          </a:p>
          <a:p>
            <a:pPr lvl="0" rtl="0"/>
            <a:r>
              <a:rPr lang="en-US" b="0" i="0" u="none" strike="noStrike" baseline="0" smtClean="0">
                <a:latin typeface="Segoe"/>
                <a:ea typeface="ＭＳ ゴシック"/>
              </a:rPr>
              <a:t>Some formats, such as round bullets, work well for most documents.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93</a:t>
            </a:fld>
            <a:endParaRPr lang="en-US" dirty="0"/>
          </a:p>
        </p:txBody>
      </p:sp>
    </p:spTree>
    <p:extLst>
      <p:ext uri="{BB962C8B-B14F-4D97-AF65-F5344CB8AC3E}">
        <p14:creationId xmlns:p14="http://schemas.microsoft.com/office/powerpoint/2010/main" val="10450949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the Multilevel List Level</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document that is open from the previous exercise.</a:t>
            </a:r>
          </a:p>
          <a:p>
            <a:pPr lvl="1" rtl="0"/>
            <a:r>
              <a:rPr lang="en-US" b="0" i="0" u="none" strike="noStrike" baseline="0" smtClean="0">
                <a:solidFill>
                  <a:prstClr val="black"/>
                </a:solidFill>
                <a:latin typeface="Segoe"/>
                <a:ea typeface="ＭＳ ゴシック"/>
              </a:rPr>
              <a:t>Select the bulleted list</a:t>
            </a:r>
            <a:r>
              <a:rPr lang="en-US" b="0" i="0" u="none" strike="noStrike" baseline="0" smtClean="0">
                <a:solidFill>
                  <a:prstClr val="black"/>
                </a:solidFill>
                <a:latin typeface="Times New Roman"/>
                <a:ea typeface="ＭＳ ゴシック"/>
              </a:rPr>
              <a:t>.</a:t>
            </a:r>
          </a:p>
          <a:p>
            <a:pPr lvl="1" rtl="0"/>
            <a:r>
              <a:rPr lang="en-US" b="0" i="0" u="none" strike="noStrike" baseline="0" smtClean="0">
                <a:solidFill>
                  <a:prstClr val="black"/>
                </a:solidFill>
                <a:latin typeface="Segoe"/>
                <a:ea typeface="ＭＳ ゴシック"/>
              </a:rPr>
              <a:t>On the Home tab, in the </a:t>
            </a:r>
            <a:r>
              <a:rPr lang="en-US" b="0" i="0" u="none" strike="noStrike" baseline="0" smtClean="0">
                <a:solidFill>
                  <a:prstClr val="black"/>
                </a:solidFill>
                <a:latin typeface="Times"/>
                <a:ea typeface="ＭＳ ゴシック"/>
              </a:rPr>
              <a:t>Paragraph</a:t>
            </a:r>
            <a:r>
              <a:rPr lang="en-US" b="0" i="0" u="none" strike="noStrike" baseline="0" smtClean="0">
                <a:solidFill>
                  <a:prstClr val="black"/>
                </a:solidFill>
                <a:latin typeface="Segoe"/>
                <a:ea typeface="ＭＳ ゴシック"/>
              </a:rPr>
              <a:t> group, click the drop-down arrow on the Bullets button. Previously in this lesson, you learned to change bullets—the same process is used here.</a:t>
            </a:r>
          </a:p>
          <a:p>
            <a:pPr lvl="1" rtl="0"/>
            <a:r>
              <a:rPr lang="en-US" b="0" i="0" u="none" strike="noStrike" baseline="0" smtClean="0">
                <a:solidFill>
                  <a:prstClr val="black"/>
                </a:solidFill>
                <a:latin typeface="Segoe"/>
                <a:ea typeface="ＭＳ ゴシック"/>
              </a:rPr>
              <a:t>Click the </a:t>
            </a:r>
            <a:r>
              <a:rPr lang="en-US" b="1" i="0" u="none" strike="noStrike" baseline="0" smtClean="0">
                <a:solidFill>
                  <a:prstClr val="black"/>
                </a:solidFill>
                <a:latin typeface="Segoe"/>
                <a:ea typeface="ＭＳ ゴシック"/>
              </a:rPr>
              <a:t>square bullet format</a:t>
            </a:r>
            <a:r>
              <a:rPr lang="en-US" b="0" i="0" u="none" strike="noStrike" baseline="0" smtClean="0">
                <a:solidFill>
                  <a:prstClr val="black"/>
                </a:solidFill>
                <a:latin typeface="Segoe"/>
                <a:ea typeface="ＭＳ ゴシック"/>
              </a:rPr>
              <a:t> in the Bullet Library. </a:t>
            </a:r>
          </a:p>
          <a:p>
            <a:pPr lvl="1" rtl="0"/>
            <a:r>
              <a:rPr lang="en-US" b="0" i="0" u="none" strike="noStrike" baseline="0" smtClean="0">
                <a:solidFill>
                  <a:prstClr val="black"/>
                </a:solidFill>
                <a:latin typeface="Segoe"/>
                <a:ea typeface="ＭＳ ゴシック"/>
              </a:rPr>
              <a:t>Select the multilevel list you typed previously.</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94</a:t>
            </a:fld>
            <a:endParaRPr lang="en-US" dirty="0"/>
          </a:p>
        </p:txBody>
      </p:sp>
    </p:spTree>
    <p:extLst>
      <p:ext uri="{BB962C8B-B14F-4D97-AF65-F5344CB8AC3E}">
        <p14:creationId xmlns:p14="http://schemas.microsoft.com/office/powerpoint/2010/main" val="6420873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Step by Step: Modify the Multilevel List Level</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smtClean="0">
                <a:solidFill>
                  <a:prstClr val="black"/>
                </a:solidFill>
                <a:latin typeface="Segoe"/>
                <a:ea typeface="ＭＳ ゴシック"/>
              </a:rPr>
              <a:t>On the Home</a:t>
            </a:r>
            <a:r>
              <a:rPr lang="en-US" b="0" i="1" u="none" strike="noStrike" baseline="0" smtClean="0">
                <a:solidFill>
                  <a:prstClr val="black"/>
                </a:solidFill>
                <a:latin typeface="Segoe"/>
                <a:ea typeface="ＭＳ ゴシック"/>
              </a:rPr>
              <a:t> </a:t>
            </a:r>
            <a:r>
              <a:rPr lang="en-US" b="0" i="0" u="none" strike="noStrike" baseline="0" smtClean="0">
                <a:solidFill>
                  <a:prstClr val="black"/>
                </a:solidFill>
                <a:latin typeface="Segoe"/>
                <a:ea typeface="ＭＳ ゴシック"/>
              </a:rPr>
              <a:t>tab, in the </a:t>
            </a:r>
            <a:r>
              <a:rPr lang="en-US" b="0" i="0" u="none" strike="noStrike" baseline="0" smtClean="0">
                <a:solidFill>
                  <a:prstClr val="black"/>
                </a:solidFill>
                <a:latin typeface="Times"/>
                <a:ea typeface="ＭＳ ゴシック"/>
              </a:rPr>
              <a:t>Paragraph</a:t>
            </a:r>
            <a:r>
              <a:rPr lang="en-US" b="0" i="0" u="none" strike="noStrike" baseline="0" smtClean="0">
                <a:solidFill>
                  <a:prstClr val="black"/>
                </a:solidFill>
                <a:latin typeface="Segoe"/>
                <a:ea typeface="ＭＳ ゴシック"/>
              </a:rPr>
              <a:t> group, click the drop-down arrow on the Multilevel List button. A menu appears.</a:t>
            </a:r>
          </a:p>
          <a:p>
            <a:pPr lvl="1" rtl="0">
              <a:buAutoNum type="arabicPeriod" startAt="5"/>
            </a:pPr>
            <a:r>
              <a:rPr lang="en-US" b="0" i="0" u="none" strike="noStrike" baseline="0" smtClean="0">
                <a:solidFill>
                  <a:prstClr val="black"/>
                </a:solidFill>
                <a:latin typeface="Segoe"/>
                <a:ea typeface="ＭＳ ゴシック"/>
              </a:rPr>
              <a:t>Under List Library, click the third column in the top row. Notice the difference in the numbering and alignment level.</a:t>
            </a:r>
          </a:p>
          <a:p>
            <a:pPr lvl="1">
              <a:buAutoNum type="arabicPeriod" startAt="5"/>
            </a:pPr>
            <a:r>
              <a:rPr lang="en-US">
                <a:solidFill>
                  <a:prstClr val="black"/>
                </a:solidFill>
                <a:latin typeface="Segoe"/>
                <a:ea typeface="ＭＳ ゴシック"/>
              </a:rPr>
              <a:t> </a:t>
            </a:r>
            <a:r>
              <a:rPr lang="en-US" b="1" i="0" u="none" strike="noStrike" baseline="0" smtClean="0">
                <a:solidFill>
                  <a:prstClr val="black"/>
                </a:solidFill>
                <a:latin typeface="Segoe"/>
                <a:ea typeface="ＭＳ ゴシック"/>
              </a:rPr>
              <a:t>SAVE</a:t>
            </a:r>
            <a:r>
              <a:rPr lang="en-US" b="0" i="0" u="none" strike="noStrike" baseline="0" smtClean="0">
                <a:solidFill>
                  <a:prstClr val="black"/>
                </a:solidFill>
                <a:latin typeface="Segoe"/>
                <a:ea typeface="ＭＳ ゴシック"/>
              </a:rPr>
              <a:t> the document as </a:t>
            </a:r>
            <a:r>
              <a:rPr lang="en-US" b="1" i="1" u="none" strike="noStrike" baseline="0" smtClean="0">
                <a:solidFill>
                  <a:prstClr val="black"/>
                </a:solidFill>
                <a:latin typeface="Segoe"/>
                <a:ea typeface="ＭＳ ゴシック"/>
              </a:rPr>
              <a:t>Discussion Outline Modified</a:t>
            </a:r>
            <a:r>
              <a:rPr lang="en-US" b="0" i="0" u="none" strike="noStrike" baseline="0" smtClean="0">
                <a:solidFill>
                  <a:prstClr val="black"/>
                </a:solidFill>
                <a:latin typeface="Segoe"/>
                <a:ea typeface="ＭＳ ゴシック"/>
              </a:rPr>
              <a:t> in the lesson folder on your flash drive, and then </a:t>
            </a:r>
            <a:r>
              <a:rPr lang="en-US" b="1" i="0" u="none" strike="noStrike" baseline="0" smtClean="0">
                <a:solidFill>
                  <a:prstClr val="black"/>
                </a:solidFill>
                <a:latin typeface="Segoe"/>
                <a:ea typeface="ＭＳ ゴシック"/>
              </a:rPr>
              <a:t>CLOSE </a:t>
            </a:r>
            <a:r>
              <a:rPr lang="en-US" b="0" i="0" u="none" strike="noStrike" baseline="0" smtClean="0">
                <a:solidFill>
                  <a:prstClr val="black"/>
                </a:solidFill>
                <a:latin typeface="Segoe"/>
                <a:ea typeface="ＭＳ ゴシック"/>
              </a:rPr>
              <a:t>the file.</a:t>
            </a:r>
          </a:p>
          <a:p>
            <a:pPr lvl="0" rtl="0"/>
            <a:r>
              <a:rPr lang="en-US" b="1" i="0" u="none" strike="noStrike" baseline="0" smtClean="0">
                <a:latin typeface="Segoe"/>
                <a:ea typeface="ＭＳ ゴシック"/>
              </a:rPr>
              <a:t>PAUSE. LEAVE</a:t>
            </a:r>
            <a:r>
              <a:rPr lang="en-US" b="0" i="0" u="none" strike="noStrike" baseline="0" smtClean="0">
                <a:latin typeface="Segoe"/>
                <a:ea typeface="ＭＳ ゴシック"/>
              </a:rPr>
              <a:t> Word open for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95</a:t>
            </a:fld>
            <a:endParaRPr lang="en-US" dirty="0"/>
          </a:p>
        </p:txBody>
      </p:sp>
    </p:spTree>
    <p:extLst>
      <p:ext uri="{BB962C8B-B14F-4D97-AF65-F5344CB8AC3E}">
        <p14:creationId xmlns:p14="http://schemas.microsoft.com/office/powerpoint/2010/main" val="1252051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Software Orientation</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Tabs in Word insert blank spaces before or within text and paragraphs. You use the Tabs dialog box, shown below, to set and clear tabs in Word.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96</a:t>
            </a:fld>
            <a:endParaRPr lang="en-US" dirty="0"/>
          </a:p>
        </p:txBody>
      </p:sp>
      <p:pic>
        <p:nvPicPr>
          <p:cNvPr id="7" name="Picture 6" descr="0432.png"/>
          <p:cNvPicPr>
            <a:picLocks noChangeAspect="1"/>
          </p:cNvPicPr>
          <p:nvPr/>
        </p:nvPicPr>
        <p:blipFill rotWithShape="1">
          <a:blip r:embed="rId2">
            <a:extLst>
              <a:ext uri="{28A0092B-C50C-407E-A947-70E740481C1C}">
                <a14:useLocalDpi xmlns:a14="http://schemas.microsoft.com/office/drawing/2010/main" val="0"/>
              </a:ext>
            </a:extLst>
          </a:blip>
          <a:srcRect l="918" t="1494" r="952" b="1649"/>
          <a:stretch/>
        </p:blipFill>
        <p:spPr>
          <a:xfrm>
            <a:off x="730651" y="2696961"/>
            <a:ext cx="7828394" cy="3374576"/>
          </a:xfrm>
          <a:prstGeom prst="rect">
            <a:avLst/>
          </a:prstGeom>
        </p:spPr>
      </p:pic>
    </p:spTree>
    <p:extLst>
      <p:ext uri="{BB962C8B-B14F-4D97-AF65-F5344CB8AC3E}">
        <p14:creationId xmlns:p14="http://schemas.microsoft.com/office/powerpoint/2010/main" val="3133677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and Modifying Tabs </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Tabs are used to align text or numbers in your document. The ruler can be used to set tabs or for more exact setting, use the Tabs dialog box. </a:t>
            </a:r>
          </a:p>
          <a:p>
            <a:pPr lvl="0" rtl="0"/>
            <a:r>
              <a:rPr lang="en-US" b="0" i="0" u="none" strike="noStrike" baseline="0" smtClean="0">
                <a:latin typeface="Segoe"/>
                <a:ea typeface="ＭＳ ゴシック"/>
              </a:rPr>
              <a:t>As you set custom tabs to selected text, tabs are applied to paragraphs. When the Enter key is pressed, the tab settings are carried forward into the next paragraph.</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97</a:t>
            </a:fld>
            <a:endParaRPr lang="en-US" dirty="0"/>
          </a:p>
        </p:txBody>
      </p:sp>
    </p:spTree>
    <p:extLst>
      <p:ext uri="{BB962C8B-B14F-4D97-AF65-F5344CB8AC3E}">
        <p14:creationId xmlns:p14="http://schemas.microsoft.com/office/powerpoint/2010/main" val="35041877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Tabs on the Ruler</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By default, left-aligned tab stops are set every half-inch on the ruler. </a:t>
            </a:r>
          </a:p>
          <a:p>
            <a:pPr lvl="0" rtl="0"/>
            <a:r>
              <a:rPr lang="en-US" b="0" i="0" u="none" strike="noStrike" baseline="0" smtClean="0">
                <a:latin typeface="Segoe"/>
                <a:ea typeface="ＭＳ ゴシック"/>
              </a:rPr>
              <a:t>To set a tab at a different position on the ruler, you can click the tab selector at the left end of the ruler and a ScreenTip will appear showing the type of tabs at the tab selector. </a:t>
            </a:r>
          </a:p>
          <a:p>
            <a:pPr lvl="0" rtl="0"/>
            <a:r>
              <a:rPr lang="en-US" b="0" i="0" u="none" strike="noStrike" baseline="0" smtClean="0">
                <a:latin typeface="Segoe"/>
                <a:ea typeface="ＭＳ ゴシック"/>
              </a:rPr>
              <a:t>Tabs are part of a paragraph formatting—the selected text is affected by the tab setting or when modified. </a:t>
            </a: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98</a:t>
            </a:fld>
            <a:endParaRPr lang="en-US" dirty="0"/>
          </a:p>
        </p:txBody>
      </p:sp>
    </p:spTree>
    <p:extLst>
      <p:ext uri="{BB962C8B-B14F-4D97-AF65-F5344CB8AC3E}">
        <p14:creationId xmlns:p14="http://schemas.microsoft.com/office/powerpoint/2010/main" val="34500622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0072C6"/>
                </a:solidFill>
                <a:latin typeface="Segoe"/>
                <a:ea typeface="ＭＳ ゴシック"/>
              </a:rPr>
              <a:t>Setting Tabs on the Ruler</a:t>
            </a:r>
          </a:p>
        </p:txBody>
      </p:sp>
      <p:sp>
        <p:nvSpPr>
          <p:cNvPr id="3" name="Text Placeholder 2"/>
          <p:cNvSpPr>
            <a:spLocks noGrp="1"/>
          </p:cNvSpPr>
          <p:nvPr>
            <p:ph type="body" idx="1"/>
          </p:nvPr>
        </p:nvSpPr>
        <p:spPr/>
        <p:txBody>
          <a:bodyPr/>
          <a:lstStyle/>
          <a:p>
            <a:pPr lvl="0" rtl="0"/>
            <a:r>
              <a:rPr lang="en-US" b="0" i="0" u="none" strike="noStrike" baseline="0" smtClean="0">
                <a:latin typeface="Segoe"/>
                <a:ea typeface="ＭＳ ゴシック"/>
              </a:rPr>
              <a:t>The table below lists the types of tabs available and their descriptions. To view tabs on the ruler, place your insertion point over the paragraph.</a:t>
            </a:r>
          </a:p>
          <a:p>
            <a:pPr lvl="0" rtl="0"/>
            <a:r>
              <a:rPr lang="en-US" b="0" i="0" u="none" strike="noStrike" baseline="0" smtClean="0">
                <a:latin typeface="Segoe"/>
                <a:ea typeface="ＭＳ ゴシック"/>
              </a:rPr>
              <a:t>After tabs are set, press the </a:t>
            </a:r>
            <a:r>
              <a:rPr lang="en-US" b="0" i="1" u="none" strike="noStrike" baseline="0" smtClean="0">
                <a:latin typeface="Segoe"/>
                <a:ea typeface="ＭＳ ゴシック"/>
              </a:rPr>
              <a:t>Tab</a:t>
            </a:r>
            <a:r>
              <a:rPr lang="en-US" b="0" i="0" u="none" strike="noStrike" baseline="0" smtClean="0">
                <a:latin typeface="Segoe"/>
                <a:ea typeface="ＭＳ ゴシック"/>
              </a:rPr>
              <a:t> key; the insertion point moves to the position set. To move a tab stop to a different position on the ruler, click and drag the tab left or right to a new position.</a:t>
            </a:r>
            <a:endParaRPr lang="en-US" b="0" i="0" u="none" strike="noStrike" baseline="0" smtClean="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dirty="0" smtClean="0"/>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smtClean="0"/>
              <a:t>Microsoft Official Academic Course, Microsoft Word 2013</a:t>
            </a:r>
            <a:endParaRPr lang="en-US" dirty="0"/>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99</a:t>
            </a:fld>
            <a:endParaRPr lang="en-US" dirty="0"/>
          </a:p>
        </p:txBody>
      </p:sp>
      <p:pic>
        <p:nvPicPr>
          <p:cNvPr id="7" name="Picture 6" descr="table04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733800"/>
            <a:ext cx="5160216" cy="2335818"/>
          </a:xfrm>
          <a:prstGeom prst="rect">
            <a:avLst/>
          </a:prstGeom>
        </p:spPr>
      </p:pic>
    </p:spTree>
    <p:extLst>
      <p:ext uri="{BB962C8B-B14F-4D97-AF65-F5344CB8AC3E}">
        <p14:creationId xmlns:p14="http://schemas.microsoft.com/office/powerpoint/2010/main" val="2404549037"/>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177</TotalTime>
  <Words>11367</Words>
  <Application>Microsoft Macintosh PowerPoint</Application>
  <PresentationFormat>On-screen Show (4:3)</PresentationFormat>
  <Paragraphs>909</Paragraphs>
  <Slides>116</Slides>
  <Notes>16</Notes>
  <HiddenSlides>0</HiddenSlides>
  <MMClips>0</MMClips>
  <ScaleCrop>false</ScaleCrop>
  <HeadingPairs>
    <vt:vector size="4" baseType="variant">
      <vt:variant>
        <vt:lpstr>Theme</vt:lpstr>
      </vt:variant>
      <vt:variant>
        <vt:i4>1</vt:i4>
      </vt:variant>
      <vt:variant>
        <vt:lpstr>Slide Titles</vt:lpstr>
      </vt:variant>
      <vt:variant>
        <vt:i4>116</vt:i4>
      </vt:variant>
    </vt:vector>
  </HeadingPairs>
  <TitlesOfParts>
    <vt:vector size="117" baseType="lpstr">
      <vt:lpstr>template</vt:lpstr>
      <vt:lpstr>Paragraph Formatting</vt:lpstr>
      <vt:lpstr>Objectives</vt:lpstr>
      <vt:lpstr>Software Orientation</vt:lpstr>
      <vt:lpstr>Formatting Paragraphs</vt:lpstr>
      <vt:lpstr>Setting Indents</vt:lpstr>
      <vt:lpstr>Setting Indents</vt:lpstr>
      <vt:lpstr>Step by Step: Set First-Line Indents</vt:lpstr>
      <vt:lpstr>Step by Step: Set First-Line Indents</vt:lpstr>
      <vt:lpstr>Step by Step: Set First-Line Indents</vt:lpstr>
      <vt:lpstr>Step by Step: Set First-Line Indents</vt:lpstr>
      <vt:lpstr>Step by Step: Set First-Line Indents</vt:lpstr>
      <vt:lpstr>Step by Step: Set Hanging Indents</vt:lpstr>
      <vt:lpstr>Step by Step: Set Hanging Indents</vt:lpstr>
      <vt:lpstr>Step by Step: Set Hanging Indents</vt:lpstr>
      <vt:lpstr>Step by Step: Set Left and Right Indents</vt:lpstr>
      <vt:lpstr>Step by Step: Set Left and Right Indents</vt:lpstr>
      <vt:lpstr>Step by Step: Set Left and Right Indents</vt:lpstr>
      <vt:lpstr>Step by Step: Set Negative Indents</vt:lpstr>
      <vt:lpstr>Step by Step: Set Negative Indents</vt:lpstr>
      <vt:lpstr>Step by Step: Set Negative Indents</vt:lpstr>
      <vt:lpstr>Changing Alignment</vt:lpstr>
      <vt:lpstr>Changing Alignment</vt:lpstr>
      <vt:lpstr>Changing Alignment</vt:lpstr>
      <vt:lpstr>Changing Alignment</vt:lpstr>
      <vt:lpstr>Step by Step: Change Alignment to Justify</vt:lpstr>
      <vt:lpstr>Step by Step: Change Alignment to Justify</vt:lpstr>
      <vt:lpstr>Step by Step: Change Alignment to Right</vt:lpstr>
      <vt:lpstr>Step by Step: Change Alignment to Right</vt:lpstr>
      <vt:lpstr>Step by Step: Change Alignment to Center</vt:lpstr>
      <vt:lpstr>Step by Step: Change Alignment to Left</vt:lpstr>
      <vt:lpstr>Step by Step: Change Alignment to Left</vt:lpstr>
      <vt:lpstr>Step by Step: Change Alignment to Vertical</vt:lpstr>
      <vt:lpstr>Step by Step: Change Alignment to Vertical</vt:lpstr>
      <vt:lpstr>Step by Step: Change Alignment to Vertical</vt:lpstr>
      <vt:lpstr>Shading a Paragraph</vt:lpstr>
      <vt:lpstr>Step by Step: Shade a Paragraph</vt:lpstr>
      <vt:lpstr>Step by Step: Shade a Paragraph</vt:lpstr>
      <vt:lpstr>Placing a Border around a Paragraph or Text</vt:lpstr>
      <vt:lpstr>Step by Step: Place a Border around a Paragraph</vt:lpstr>
      <vt:lpstr>Step by Step: Place a Border around a Paragraph</vt:lpstr>
      <vt:lpstr>Step by Step: Place a Border around a Paragraph</vt:lpstr>
      <vt:lpstr>Step by Step: Place a Border around a Paragraph</vt:lpstr>
      <vt:lpstr>Step by Step: Place a Border around Text</vt:lpstr>
      <vt:lpstr>Step by Step: Place a Border around Text</vt:lpstr>
      <vt:lpstr>Step by Step: Removing Borders around Text or a Paragraph</vt:lpstr>
      <vt:lpstr>Step by Step: Clear Paragraph Formats</vt:lpstr>
      <vt:lpstr>Setting Line Spacing in Text and Between Paragraphs</vt:lpstr>
      <vt:lpstr>Setting Line Spacing</vt:lpstr>
      <vt:lpstr>Setting Line Spacing</vt:lpstr>
      <vt:lpstr>Step by Step: Set Line Spacing in a Paragraph</vt:lpstr>
      <vt:lpstr>Step by Step: Set Line Spacing in a Paragraph</vt:lpstr>
      <vt:lpstr>Step by Step: Set Line Spacing in a Paragraph</vt:lpstr>
      <vt:lpstr>Step by Step: Modify Line Spacing in a Paragraph</vt:lpstr>
      <vt:lpstr>Step by Step: Modify Line Spacing in a Paragraph</vt:lpstr>
      <vt:lpstr>Setting Paragraph Spacing</vt:lpstr>
      <vt:lpstr>Step by Step: Set Spacing around a Paragraph</vt:lpstr>
      <vt:lpstr>Step by Step: Set Spacing around a Paragraph</vt:lpstr>
      <vt:lpstr>Step by Step: Set Spacing around a Paragraph</vt:lpstr>
      <vt:lpstr>Creating and Formatting a Bulleted List</vt:lpstr>
      <vt:lpstr>Step by Step: Create a Bulleted List</vt:lpstr>
      <vt:lpstr>Step by Step: Create a Bulleted List</vt:lpstr>
      <vt:lpstr>Step by Step: Change the Bulleted List</vt:lpstr>
      <vt:lpstr>Step by Step: Change the Bulleted List</vt:lpstr>
      <vt:lpstr>Step by Step: Change the Bullet Levels List</vt:lpstr>
      <vt:lpstr>Step by Step: Change the Bullet Levels List</vt:lpstr>
      <vt:lpstr>Step by Step: Change the Bullet Levels List</vt:lpstr>
      <vt:lpstr>PowerPoint Presentation</vt:lpstr>
      <vt:lpstr>Step by Step: Change the Bullet Levels List</vt:lpstr>
      <vt:lpstr>Step by Step: Insert Special Character Symbols</vt:lpstr>
      <vt:lpstr>Step by Step: Insert Special Character Symbols</vt:lpstr>
      <vt:lpstr>Step by Step: Insert Special Character Symbols</vt:lpstr>
      <vt:lpstr>Step by Step: Insert a Picture Bullet</vt:lpstr>
      <vt:lpstr>Step by Step: Insert a Picture Bullet</vt:lpstr>
      <vt:lpstr>Step by Step: Insert a Picture Bullet</vt:lpstr>
      <vt:lpstr>Step by Step: Change the Alignment in Bullets</vt:lpstr>
      <vt:lpstr>Step by Step: Create a Numbered List</vt:lpstr>
      <vt:lpstr>Step by Step: Create a Numbered List</vt:lpstr>
      <vt:lpstr>Step by Step: Modify a Numbered List</vt:lpstr>
      <vt:lpstr>Step by Step: Modify a Numbered List</vt:lpstr>
      <vt:lpstr>Step by Step: Modify a Numbered List</vt:lpstr>
      <vt:lpstr>Step by Step: Modify a Numbered List</vt:lpstr>
      <vt:lpstr>Step by Step: Modify a Numbered List</vt:lpstr>
      <vt:lpstr>Step by Step: Change the Alignment to Numbering List</vt:lpstr>
      <vt:lpstr>Step by Step: Change the Alignment to Numbering List</vt:lpstr>
      <vt:lpstr>Creating and Modifying a MultiLevel List</vt:lpstr>
      <vt:lpstr>Step by Step: Create a Multilevel Outline List</vt:lpstr>
      <vt:lpstr>Step by Step: Create a Multilevel Outline List</vt:lpstr>
      <vt:lpstr>Step by Step: Create a Multilevel Outline List</vt:lpstr>
      <vt:lpstr>Step by Step: Create a Multilevel Outline List</vt:lpstr>
      <vt:lpstr>Step by Step: Create a Multilevel Outline List</vt:lpstr>
      <vt:lpstr>Step by Step: Sort a List’s Contents</vt:lpstr>
      <vt:lpstr>Step by Step: Sort a List’s Contents</vt:lpstr>
      <vt:lpstr>Modifying a Multilevel List</vt:lpstr>
      <vt:lpstr>Step by Step: Modify the Multilevel List Level</vt:lpstr>
      <vt:lpstr>Step by Step: Modify the Multilevel List Level</vt:lpstr>
      <vt:lpstr>Software Orientation</vt:lpstr>
      <vt:lpstr>Setting and Modifying Tabs </vt:lpstr>
      <vt:lpstr>Setting Tabs on the Ruler</vt:lpstr>
      <vt:lpstr>Setting Tabs on the Ruler</vt:lpstr>
      <vt:lpstr>Step by Step: Set Tabs on the Ruler</vt:lpstr>
      <vt:lpstr>Step by Step: Set Tabs on the Ruler</vt:lpstr>
      <vt:lpstr>Step by Step: Set Tabs on the Ruler</vt:lpstr>
      <vt:lpstr>Using the Tabs Dialog Box</vt:lpstr>
      <vt:lpstr>Step by Step: Use the Tabs Dialog Box</vt:lpstr>
      <vt:lpstr>Step by Step: Use the Tabs Dialog Box</vt:lpstr>
      <vt:lpstr>Step by Step: Use the Tabs Dialog Box</vt:lpstr>
      <vt:lpstr>Step by Step: Move Tabs</vt:lpstr>
      <vt:lpstr>Step by Step: Move Tabs</vt:lpstr>
      <vt:lpstr>Step by Step: Move Tabs</vt:lpstr>
      <vt:lpstr>Clearing Tabs</vt:lpstr>
      <vt:lpstr>Step by Step: Clear Tabs</vt:lpstr>
      <vt:lpstr>Step by Step: Clear Tabs</vt:lpstr>
      <vt:lpstr>Setting Tab Stops</vt:lpstr>
      <vt:lpstr>Step by Step: Set Tab Stops</vt:lpstr>
      <vt:lpstr>Step by Step: Set Tab Stops</vt:lpstr>
      <vt:lpstr>Skills 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Rich Kershner</cp:lastModifiedBy>
  <cp:revision>271</cp:revision>
  <dcterms:created xsi:type="dcterms:W3CDTF">2011-08-08T12:10:51Z</dcterms:created>
  <dcterms:modified xsi:type="dcterms:W3CDTF">2013-08-04T22:54:30Z</dcterms:modified>
</cp:coreProperties>
</file>